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8" r:id="rId1"/>
  </p:sldMasterIdLst>
  <p:notesMasterIdLst>
    <p:notesMasterId r:id="rId69"/>
  </p:notesMasterIdLst>
  <p:sldIdLst>
    <p:sldId id="256" r:id="rId2"/>
    <p:sldId id="287" r:id="rId3"/>
    <p:sldId id="286" r:id="rId4"/>
    <p:sldId id="302" r:id="rId5"/>
    <p:sldId id="315" r:id="rId6"/>
    <p:sldId id="297" r:id="rId7"/>
    <p:sldId id="257" r:id="rId8"/>
    <p:sldId id="296" r:id="rId9"/>
    <p:sldId id="295" r:id="rId10"/>
    <p:sldId id="303" r:id="rId11"/>
    <p:sldId id="298" r:id="rId12"/>
    <p:sldId id="299" r:id="rId13"/>
    <p:sldId id="294" r:id="rId14"/>
    <p:sldId id="305" r:id="rId15"/>
    <p:sldId id="300" r:id="rId16"/>
    <p:sldId id="288" r:id="rId17"/>
    <p:sldId id="258" r:id="rId18"/>
    <p:sldId id="316" r:id="rId19"/>
    <p:sldId id="293" r:id="rId20"/>
    <p:sldId id="291" r:id="rId21"/>
    <p:sldId id="304" r:id="rId22"/>
    <p:sldId id="317" r:id="rId23"/>
    <p:sldId id="301" r:id="rId24"/>
    <p:sldId id="289" r:id="rId25"/>
    <p:sldId id="318" r:id="rId26"/>
    <p:sldId id="290" r:id="rId27"/>
    <p:sldId id="319" r:id="rId28"/>
    <p:sldId id="259" r:id="rId29"/>
    <p:sldId id="320" r:id="rId30"/>
    <p:sldId id="292" r:id="rId31"/>
    <p:sldId id="262" r:id="rId32"/>
    <p:sldId id="311" r:id="rId33"/>
    <p:sldId id="306" r:id="rId34"/>
    <p:sldId id="263" r:id="rId35"/>
    <p:sldId id="321" r:id="rId36"/>
    <p:sldId id="322" r:id="rId37"/>
    <p:sldId id="307" r:id="rId38"/>
    <p:sldId id="265" r:id="rId39"/>
    <p:sldId id="314" r:id="rId40"/>
    <p:sldId id="308" r:id="rId41"/>
    <p:sldId id="313" r:id="rId42"/>
    <p:sldId id="266" r:id="rId43"/>
    <p:sldId id="261" r:id="rId44"/>
    <p:sldId id="325" r:id="rId45"/>
    <p:sldId id="323" r:id="rId46"/>
    <p:sldId id="324" r:id="rId47"/>
    <p:sldId id="309" r:id="rId48"/>
    <p:sldId id="267" r:id="rId49"/>
    <p:sldId id="310" r:id="rId50"/>
    <p:sldId id="268" r:id="rId51"/>
    <p:sldId id="269" r:id="rId52"/>
    <p:sldId id="270" r:id="rId53"/>
    <p:sldId id="271" r:id="rId54"/>
    <p:sldId id="272" r:id="rId55"/>
    <p:sldId id="273" r:id="rId56"/>
    <p:sldId id="274" r:id="rId57"/>
    <p:sldId id="275" r:id="rId58"/>
    <p:sldId id="276" r:id="rId59"/>
    <p:sldId id="277" r:id="rId60"/>
    <p:sldId id="278" r:id="rId61"/>
    <p:sldId id="279" r:id="rId62"/>
    <p:sldId id="280" r:id="rId63"/>
    <p:sldId id="281" r:id="rId64"/>
    <p:sldId id="282" r:id="rId65"/>
    <p:sldId id="283" r:id="rId66"/>
    <p:sldId id="284" r:id="rId67"/>
    <p:sldId id="285" r:id="rId6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C873672-C7D9-4DC0-A8C6-372FAA4B2D48}" type="datetimeFigureOut">
              <a:rPr lang="ar-EG" smtClean="0"/>
              <a:t>19/05/1439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A731ED-CC82-40E4-960B-0F05FE4F301B}" type="slidenum">
              <a:rPr lang="ar-EG" smtClean="0"/>
              <a:t>‹#›</a:t>
            </a:fld>
            <a:endParaRPr lang="ar-EG"/>
          </a:p>
        </p:txBody>
      </p:sp>
    </p:spTree>
    <p:extLst>
      <p:ext uri="{BB962C8B-B14F-4D97-AF65-F5344CB8AC3E}">
        <p14:creationId xmlns:p14="http://schemas.microsoft.com/office/powerpoint/2010/main" val="15194234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Our case highlights few important points. Lithium has a relatively narrow therapeutic index that predisposes patients, especially older ones, on chronic maintenance treatment to lithium intoxication and neurotoxicity at serum levels which are considered “therapeutic” in younger adults. There is also a difference in lithium tolerability with age, and the prevalence of hand tremor with lithium increases with age [5, 15]. The dosage and serum concentrations of lithium need to be much reduced in the elderly population. Older patients require a dose 31% lower than those aged  </a:t>
            </a:r>
            <a:endParaRPr lang="ar-EG" dirty="0"/>
          </a:p>
        </p:txBody>
      </p:sp>
      <p:sp>
        <p:nvSpPr>
          <p:cNvPr id="4" name="Slide Number Placeholder 3"/>
          <p:cNvSpPr>
            <a:spLocks noGrp="1"/>
          </p:cNvSpPr>
          <p:nvPr>
            <p:ph type="sldNum" sz="quarter" idx="10"/>
          </p:nvPr>
        </p:nvSpPr>
        <p:spPr/>
        <p:txBody>
          <a:bodyPr/>
          <a:lstStyle/>
          <a:p>
            <a:fld id="{95A731ED-CC82-40E4-960B-0F05FE4F301B}" type="slidenum">
              <a:rPr lang="ar-EG" smtClean="0"/>
              <a:t>45</a:t>
            </a:fld>
            <a:endParaRPr lang="ar-EG"/>
          </a:p>
        </p:txBody>
      </p:sp>
    </p:spTree>
    <p:extLst>
      <p:ext uri="{BB962C8B-B14F-4D97-AF65-F5344CB8AC3E}">
        <p14:creationId xmlns:p14="http://schemas.microsoft.com/office/powerpoint/2010/main" val="14177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95A731ED-CC82-40E4-960B-0F05FE4F301B}" type="slidenum">
              <a:rPr lang="ar-EG" smtClean="0"/>
              <a:t>46</a:t>
            </a:fld>
            <a:endParaRPr lang="ar-EG"/>
          </a:p>
        </p:txBody>
      </p:sp>
    </p:spTree>
    <p:extLst>
      <p:ext uri="{BB962C8B-B14F-4D97-AF65-F5344CB8AC3E}">
        <p14:creationId xmlns:p14="http://schemas.microsoft.com/office/powerpoint/2010/main" val="396391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41CF3E-8F41-4181-A2C3-375CB7A0E509}" type="datetimeFigureOut">
              <a:rPr lang="ar-EG" smtClean="0"/>
              <a:t>19/05/1439</a:t>
            </a:fld>
            <a:endParaRPr lang="ar-EG"/>
          </a:p>
        </p:txBody>
      </p:sp>
      <p:sp>
        <p:nvSpPr>
          <p:cNvPr id="5" name="Footer Placeholder 4"/>
          <p:cNvSpPr>
            <a:spLocks noGrp="1"/>
          </p:cNvSpPr>
          <p:nvPr>
            <p:ph type="ftr" sz="quarter" idx="11"/>
          </p:nvPr>
        </p:nvSpPr>
        <p:spPr/>
        <p:txBody>
          <a:bodyPr/>
          <a:lstStyle/>
          <a:p>
            <a:endParaRPr lang="ar-EG"/>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AD7F4F3-1F4B-4182-B965-2718C76EA3F1}"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1CF3E-8F41-4181-A2C3-375CB7A0E509}" type="datetimeFigureOut">
              <a:rPr lang="ar-EG" smtClean="0"/>
              <a:t>19/05/1439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AD7F4F3-1F4B-4182-B965-2718C76EA3F1}"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1CF3E-8F41-4181-A2C3-375CB7A0E509}" type="datetimeFigureOut">
              <a:rPr lang="ar-EG" smtClean="0"/>
              <a:t>19/05/1439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AD7F4F3-1F4B-4182-B965-2718C76EA3F1}"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41CF3E-8F41-4181-A2C3-375CB7A0E509}" type="datetimeFigureOut">
              <a:rPr lang="ar-EG" smtClean="0"/>
              <a:t>19/05/1439</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AD7F4F3-1F4B-4182-B965-2718C76EA3F1}"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941CF3E-8F41-4181-A2C3-375CB7A0E509}" type="datetimeFigureOut">
              <a:rPr lang="ar-EG" smtClean="0"/>
              <a:t>19/05/1439</a:t>
            </a:fld>
            <a:endParaRPr lang="ar-EG"/>
          </a:p>
        </p:txBody>
      </p:sp>
      <p:sp>
        <p:nvSpPr>
          <p:cNvPr id="8" name="Slide Number Placeholder 7"/>
          <p:cNvSpPr>
            <a:spLocks noGrp="1"/>
          </p:cNvSpPr>
          <p:nvPr>
            <p:ph type="sldNum" sz="quarter" idx="11"/>
          </p:nvPr>
        </p:nvSpPr>
        <p:spPr/>
        <p:txBody>
          <a:bodyPr/>
          <a:lstStyle/>
          <a:p>
            <a:fld id="{4AD7F4F3-1F4B-4182-B965-2718C76EA3F1}" type="slidenum">
              <a:rPr lang="ar-EG" smtClean="0"/>
              <a:t>‹#›</a:t>
            </a:fld>
            <a:endParaRPr lang="ar-EG"/>
          </a:p>
        </p:txBody>
      </p:sp>
      <p:sp>
        <p:nvSpPr>
          <p:cNvPr id="9" name="Footer Placeholder 8"/>
          <p:cNvSpPr>
            <a:spLocks noGrp="1"/>
          </p:cNvSpPr>
          <p:nvPr>
            <p:ph type="ftr" sz="quarter" idx="12"/>
          </p:nvPr>
        </p:nvSpPr>
        <p:spPr/>
        <p:txBody>
          <a:bodyPr/>
          <a:lstStyle/>
          <a:p>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41CF3E-8F41-4181-A2C3-375CB7A0E509}" type="datetimeFigureOut">
              <a:rPr lang="ar-EG" smtClean="0"/>
              <a:t>19/05/1439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AD7F4F3-1F4B-4182-B965-2718C76EA3F1}"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41CF3E-8F41-4181-A2C3-375CB7A0E509}" type="datetimeFigureOut">
              <a:rPr lang="ar-EG" smtClean="0"/>
              <a:t>19/05/1439</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AD7F4F3-1F4B-4182-B965-2718C76EA3F1}"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1CF3E-8F41-4181-A2C3-375CB7A0E509}" type="datetimeFigureOut">
              <a:rPr lang="ar-EG" smtClean="0"/>
              <a:t>19/05/1439</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AD7F4F3-1F4B-4182-B965-2718C76EA3F1}"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1CF3E-8F41-4181-A2C3-375CB7A0E509}" type="datetimeFigureOut">
              <a:rPr lang="ar-EG" smtClean="0"/>
              <a:t>19/05/1439</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AD7F4F3-1F4B-4182-B965-2718C76EA3F1}"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1CF3E-8F41-4181-A2C3-375CB7A0E509}" type="datetimeFigureOut">
              <a:rPr lang="ar-EG" smtClean="0"/>
              <a:t>19/05/1439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AD7F4F3-1F4B-4182-B965-2718C76EA3F1}" type="slidenum">
              <a:rPr lang="ar-EG" smtClean="0"/>
              <a:t>‹#›</a:t>
            </a:fld>
            <a:endParaRPr lang="ar-EG"/>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1CF3E-8F41-4181-A2C3-375CB7A0E509}" type="datetimeFigureOut">
              <a:rPr lang="ar-EG" smtClean="0"/>
              <a:t>19/05/1439</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AD7F4F3-1F4B-4182-B965-2718C76EA3F1}" type="slidenum">
              <a:rPr lang="ar-EG" smtClean="0"/>
              <a:t>‹#›</a:t>
            </a:fld>
            <a:endParaRPr lang="ar-EG"/>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941CF3E-8F41-4181-A2C3-375CB7A0E509}" type="datetimeFigureOut">
              <a:rPr lang="ar-EG" smtClean="0"/>
              <a:t>19/05/1439</a:t>
            </a:fld>
            <a:endParaRPr lang="ar-EG"/>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EG"/>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AD7F4F3-1F4B-4182-B965-2718C76EA3F1}" type="slidenum">
              <a:rPr lang="ar-EG" smtClean="0"/>
              <a:t>‹#›</a:t>
            </a:fld>
            <a:endParaRPr lang="ar-EG"/>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au/url?sa=i&amp;rct=j&amp;q=&amp;esrc=s&amp;source=images&amp;cd=&amp;cad=rja&amp;uact=8&amp;ved=0ahUKEwjalMXftPrYAhWFo5QKHW71CWwQjRwIBw&amp;url=https://www.slideshare.net/DrAshokKumarGoyal/development-of-advanced-calciumlithium-soap-grease-with-minimum-uses-of-lithium-hydroxide&amp;psig=AOvVaw2XhxR4LU1oOCp_LI07zmeQ&amp;ust=1517220080362691"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google.com.au/url?sa=i&amp;rct=j&amp;q=&amp;esrc=s&amp;source=images&amp;cd=&amp;cad=rja&amp;uact=8&amp;ved=0ahUKEwj2pdzwtPrYAhXGHpQKHU5AB4cQjRwIBw&amp;url=http://epsteinresearch.com/2015/04/29/lithium-hype-yes-true-probably-dont-miss-this-one/&amp;psig=AOvVaw2XhxR4LU1oOCp_LI07zmeQ&amp;ust=151722008036269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google.com.au/url?sa=i&amp;rct=j&amp;q=&amp;esrc=s&amp;source=images&amp;cd=&amp;ved=0ahUKEwjH0bectfrYAhXCJJQKHfGZBMEQjRwIBw&amp;url=http://www.psychiatrictimes.com/special-reports/what-role-does-should-lithium-play-suicide-treatmentprevention&amp;psig=AOvVaw13fdrmcqvoAEC935_lMe51&amp;ust=1517220556391379"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au/url?sa=i&amp;rct=j&amp;q=&amp;esrc=s&amp;source=images&amp;cd=&amp;cad=rja&amp;uact=8&amp;ved=0ahUKEwjq6dntt_rYAhVDI5QKHekGArwQjRwIBw&amp;url=http://vit.tpkit.ru/nueli/lithium-toxicity-definition33027.php&amp;psig=AOvVaw1hu08p3jbU9YlxRppfm5V-&amp;ust=151722127758420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au/url?sa=i&amp;rct=j&amp;q=&amp;esrc=s&amp;source=images&amp;cd=&amp;cad=rja&amp;uact=8&amp;ved=0ahUKEwjy5KHA-f3YAhUIa7wKHZ9kAgAQjRwIBw&amp;url=https://www.wikihow.com/Recognize-and-Treat-Alcohol-Poisoning&amp;psig=AOvVaw2Kg3K6raghoEfkGKaNG2oM&amp;ust=151733780675299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www.google.com.au/url?sa=i&amp;rct=j&amp;q=&amp;esrc=s&amp;source=images&amp;cd=&amp;cad=rja&amp;uact=8&amp;ved=0ahUKEwjRtZzVtfrYAhWEJpQKHfaNBkYQjRwIBw&amp;url=https://journalbipolardisorders.springeropen.com/articles/10.1186/s40345-015-0040-2&amp;psig=AOvVaw13fdrmcqvoAEC935_lMe51&amp;ust=1517220556391379"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au/url?sa=i&amp;rct=j&amp;q=&amp;esrc=s&amp;source=images&amp;cd=&amp;cad=rja&amp;uact=8&amp;ved=0ahUKEwjg0eP3rPrYAhVBTbwKHVP3C3UQjRwIBw&amp;url=http://www.jailmedicine.com/beware-of-lithium-toxicity/&amp;psig=AOvVaw1wak16SwLn6M_E_jIVme-6&amp;ust=1517218152834536"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au/url?sa=i&amp;rct=j&amp;q=&amp;esrc=s&amp;source=images&amp;cd=&amp;cad=rja&amp;uact=8&amp;ved=0ahUKEwiOs9OEvPrYAhVDqJQKHReJCTgQjRwIBw&amp;url=https://www.pinterest.co.uk/pin/159314905548159454/&amp;psig=AOvVaw1jR6dtDRKEs3-wV_jUqUQ9&amp;ust=151722227670834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829" y="260648"/>
            <a:ext cx="6876313"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a:ln w="11430"/>
                <a:solidFill>
                  <a:srgbClr val="C00000"/>
                </a:solidFill>
                <a:effectLst>
                  <a:outerShdw blurRad="76200" dist="50800" dir="5400000" algn="tl" rotWithShape="0">
                    <a:srgbClr val="000000">
                      <a:alpha val="65000"/>
                    </a:srgbClr>
                  </a:outerShdw>
                </a:effectLst>
              </a:rPr>
              <a:t>Lithium Toxicity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73" y="1340768"/>
            <a:ext cx="5616624" cy="4207047"/>
          </a:xfrm>
          <a:prstGeom prst="rect">
            <a:avLst/>
          </a:prstGeom>
        </p:spPr>
      </p:pic>
      <p:sp>
        <p:nvSpPr>
          <p:cNvPr id="3" name="Rectangle 2"/>
          <p:cNvSpPr/>
          <p:nvPr/>
        </p:nvSpPr>
        <p:spPr>
          <a:xfrm>
            <a:off x="611560" y="5778935"/>
            <a:ext cx="6973384" cy="954107"/>
          </a:xfrm>
          <a:prstGeom prst="rect">
            <a:avLst/>
          </a:prstGeom>
          <a:noFill/>
        </p:spPr>
        <p:txBody>
          <a:bodyPr wrap="non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Presented by </a:t>
            </a:r>
            <a:r>
              <a:rPr lang="en-US" sz="2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Mera</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Gergis</a:t>
            </a:r>
            <a:endPar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Under Supervision of </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Rania </a:t>
            </a: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Radwan</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66247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87" y="148471"/>
            <a:ext cx="8424936" cy="6709529"/>
          </a:xfrm>
          <a:prstGeom prst="rect">
            <a:avLst/>
          </a:prstGeom>
        </p:spPr>
        <p:txBody>
          <a:bodyPr wrap="square">
            <a:spAutoFit/>
          </a:bodyPr>
          <a:lstStyle/>
          <a:p>
            <a:pPr lvl="0" algn="l" rtl="0"/>
            <a:r>
              <a:rPr lang="en-US" sz="2400" b="1" i="1" dirty="0">
                <a:solidFill>
                  <a:srgbClr val="FF0000"/>
                </a:solidFill>
              </a:rPr>
              <a:t>Clearance</a:t>
            </a:r>
            <a:r>
              <a:rPr lang="en-US" sz="2400" b="1" dirty="0">
                <a:solidFill>
                  <a:srgbClr val="FF0000"/>
                </a:solidFill>
              </a:rPr>
              <a:t>:</a:t>
            </a:r>
            <a:r>
              <a:rPr lang="en-US" sz="2400" dirty="0">
                <a:solidFill>
                  <a:srgbClr val="000000"/>
                </a:solidFill>
              </a:rPr>
              <a:t> </a:t>
            </a:r>
          </a:p>
          <a:p>
            <a:pPr marL="285750" lvl="0" indent="-285750" algn="l" rtl="0">
              <a:buFontTx/>
              <a:buChar char="-"/>
            </a:pPr>
            <a:r>
              <a:rPr lang="en-US" sz="2400" dirty="0">
                <a:solidFill>
                  <a:srgbClr val="000000"/>
                </a:solidFill>
              </a:rPr>
              <a:t>Predominantly through </a:t>
            </a:r>
            <a:r>
              <a:rPr lang="en-US" sz="2400" b="1" dirty="0">
                <a:solidFill>
                  <a:srgbClr val="0070C0"/>
                </a:solidFill>
              </a:rPr>
              <a:t>the kidneys</a:t>
            </a:r>
            <a:r>
              <a:rPr lang="en-US" sz="2400" dirty="0">
                <a:solidFill>
                  <a:srgbClr val="000000"/>
                </a:solidFill>
              </a:rPr>
              <a:t>. </a:t>
            </a:r>
          </a:p>
          <a:p>
            <a:pPr marL="285750" lvl="0" indent="-285750" algn="l" rtl="0">
              <a:buFontTx/>
              <a:buChar char="-"/>
            </a:pPr>
            <a:r>
              <a:rPr lang="en-US" sz="2400" dirty="0">
                <a:solidFill>
                  <a:srgbClr val="000000"/>
                </a:solidFill>
              </a:rPr>
              <a:t>Consequently, dosing must be adjusted on the basis of </a:t>
            </a:r>
            <a:r>
              <a:rPr lang="en-US" sz="2400" b="1" dirty="0">
                <a:solidFill>
                  <a:srgbClr val="0070C0"/>
                </a:solidFill>
              </a:rPr>
              <a:t>renal function. </a:t>
            </a:r>
            <a:r>
              <a:rPr lang="en-US" sz="2400" dirty="0">
                <a:solidFill>
                  <a:srgbClr val="000000"/>
                </a:solidFill>
              </a:rPr>
              <a:t>Individuals with </a:t>
            </a:r>
            <a:r>
              <a:rPr lang="en-US" sz="2400" b="1" dirty="0">
                <a:solidFill>
                  <a:srgbClr val="0070C0"/>
                </a:solidFill>
              </a:rPr>
              <a:t>chronic renal insufficiency </a:t>
            </a:r>
            <a:r>
              <a:rPr lang="en-US" sz="2400" dirty="0">
                <a:solidFill>
                  <a:srgbClr val="000000"/>
                </a:solidFill>
              </a:rPr>
              <a:t>must be closely monitored if placed on lithium therapy.</a:t>
            </a:r>
          </a:p>
          <a:p>
            <a:pPr lvl="0" algn="l" rtl="0"/>
            <a:endParaRPr lang="en-US" sz="2400" b="1" i="1" dirty="0" smtClean="0">
              <a:solidFill>
                <a:srgbClr val="FF0000"/>
              </a:solidFill>
            </a:endParaRPr>
          </a:p>
          <a:p>
            <a:pPr lvl="0" algn="l" rtl="0"/>
            <a:r>
              <a:rPr lang="en-US" sz="2400" b="1" i="1" dirty="0" smtClean="0">
                <a:solidFill>
                  <a:srgbClr val="FF0000"/>
                </a:solidFill>
              </a:rPr>
              <a:t>Reabsorption</a:t>
            </a:r>
            <a:r>
              <a:rPr lang="en-US" sz="2400" b="1" i="1" dirty="0">
                <a:solidFill>
                  <a:srgbClr val="FF0000"/>
                </a:solidFill>
              </a:rPr>
              <a:t>:</a:t>
            </a:r>
          </a:p>
          <a:p>
            <a:pPr lvl="0" algn="l" rtl="0"/>
            <a:r>
              <a:rPr lang="en-US" sz="2400" dirty="0">
                <a:solidFill>
                  <a:srgbClr val="000000"/>
                </a:solidFill>
              </a:rPr>
              <a:t>Most filtered lithium is reabsorbed in the </a:t>
            </a:r>
            <a:r>
              <a:rPr lang="en-US" sz="2400" b="1" dirty="0">
                <a:solidFill>
                  <a:srgbClr val="0070C0"/>
                </a:solidFill>
              </a:rPr>
              <a:t>proximal </a:t>
            </a:r>
            <a:r>
              <a:rPr lang="en-US" sz="2400" b="1" dirty="0" smtClean="0">
                <a:solidFill>
                  <a:srgbClr val="0070C0"/>
                </a:solidFill>
              </a:rPr>
              <a:t>tubule</a:t>
            </a:r>
          </a:p>
          <a:p>
            <a:pPr lvl="0" algn="l" rtl="0"/>
            <a:endParaRPr lang="en-US" sz="2800" b="1" i="1" dirty="0" smtClean="0">
              <a:solidFill>
                <a:srgbClr val="FF0000"/>
              </a:solidFill>
            </a:endParaRPr>
          </a:p>
          <a:p>
            <a:pPr algn="l" rtl="0">
              <a:lnSpc>
                <a:spcPct val="150000"/>
              </a:lnSpc>
            </a:pPr>
            <a:r>
              <a:rPr lang="en-US" sz="2800" b="1" i="1" dirty="0" smtClean="0">
                <a:solidFill>
                  <a:srgbClr val="FF0000"/>
                </a:solidFill>
              </a:rPr>
              <a:t>Half-life</a:t>
            </a:r>
            <a:r>
              <a:rPr lang="en-US" sz="2800" b="1" i="1" dirty="0">
                <a:solidFill>
                  <a:srgbClr val="FF0000"/>
                </a:solidFill>
              </a:rPr>
              <a:t>:</a:t>
            </a:r>
          </a:p>
          <a:p>
            <a:pPr algn="l" rtl="0">
              <a:lnSpc>
                <a:spcPct val="150000"/>
              </a:lnSpc>
            </a:pPr>
            <a:r>
              <a:rPr lang="en-US" sz="2400" dirty="0"/>
              <a:t>The plasma elimination half-life of a single dose of lithium is from </a:t>
            </a:r>
            <a:r>
              <a:rPr lang="en-US" sz="2400" b="1" dirty="0">
                <a:solidFill>
                  <a:srgbClr val="0070C0"/>
                </a:solidFill>
              </a:rPr>
              <a:t>12-27 hours </a:t>
            </a:r>
            <a:r>
              <a:rPr lang="en-US" sz="2400" dirty="0"/>
              <a:t>(varies with age). The half-life increases to approximately </a:t>
            </a:r>
            <a:r>
              <a:rPr lang="en-US" sz="2400" b="1" dirty="0">
                <a:solidFill>
                  <a:srgbClr val="0070C0"/>
                </a:solidFill>
              </a:rPr>
              <a:t>36 hours </a:t>
            </a:r>
            <a:r>
              <a:rPr lang="en-US" sz="2400" dirty="0"/>
              <a:t>in </a:t>
            </a:r>
            <a:r>
              <a:rPr lang="en-US" sz="2400" b="1" dirty="0"/>
              <a:t>elderly</a:t>
            </a:r>
            <a:r>
              <a:rPr lang="en-US" sz="2400" dirty="0"/>
              <a:t> persons (secondary to decreased GFR). </a:t>
            </a:r>
            <a:endParaRPr lang="ar-EG" sz="2400" dirty="0"/>
          </a:p>
        </p:txBody>
      </p:sp>
    </p:spTree>
    <p:extLst>
      <p:ext uri="{BB962C8B-B14F-4D97-AF65-F5344CB8AC3E}">
        <p14:creationId xmlns:p14="http://schemas.microsoft.com/office/powerpoint/2010/main" val="2067047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36" y="26506"/>
            <a:ext cx="8843208" cy="7694414"/>
          </a:xfrm>
          <a:prstGeom prst="rect">
            <a:avLst/>
          </a:prstGeom>
          <a:noFill/>
          <a:ln>
            <a:solidFill>
              <a:schemeClr val="accent2"/>
            </a:solidFill>
          </a:ln>
        </p:spPr>
        <p:txBody>
          <a:bodyPr wrap="square" rtlCol="1">
            <a:spAutoFit/>
          </a:bodyPr>
          <a:lstStyle/>
          <a:p>
            <a:pPr algn="l" rtl="0">
              <a:lnSpc>
                <a:spcPct val="150000"/>
              </a:lnSpc>
            </a:pPr>
            <a:r>
              <a:rPr lang="en-US" sz="2800" b="1" i="1" dirty="0" smtClean="0">
                <a:solidFill>
                  <a:srgbClr val="FF0000"/>
                </a:solidFill>
              </a:rPr>
              <a:t>Interactions:</a:t>
            </a:r>
          </a:p>
          <a:p>
            <a:pPr algn="l">
              <a:lnSpc>
                <a:spcPct val="150000"/>
              </a:lnSpc>
            </a:pPr>
            <a:r>
              <a:rPr lang="en-US" sz="2400" i="1" dirty="0"/>
              <a:t>The following three major drug classes have been identified as potential precipitants of lithium toxicity:</a:t>
            </a:r>
          </a:p>
          <a:p>
            <a:pPr algn="l">
              <a:lnSpc>
                <a:spcPct val="150000"/>
              </a:lnSpc>
            </a:pPr>
            <a:r>
              <a:rPr lang="en-US" sz="2400" b="1" i="1" dirty="0">
                <a:solidFill>
                  <a:srgbClr val="0070C0"/>
                </a:solidFill>
              </a:rPr>
              <a:t>Diuretics</a:t>
            </a:r>
            <a:r>
              <a:rPr lang="en-US" sz="2400" dirty="0"/>
              <a:t> that promote renal sodium wasting</a:t>
            </a:r>
            <a:r>
              <a:rPr lang="en-US" sz="2400" i="1" dirty="0"/>
              <a:t> </a:t>
            </a:r>
          </a:p>
          <a:p>
            <a:pPr algn="l">
              <a:lnSpc>
                <a:spcPct val="150000"/>
              </a:lnSpc>
            </a:pPr>
            <a:r>
              <a:rPr lang="en-US" sz="2400" b="1" i="1" dirty="0" smtClean="0">
                <a:solidFill>
                  <a:srgbClr val="0070C0"/>
                </a:solidFill>
              </a:rPr>
              <a:t>ACEI</a:t>
            </a:r>
            <a:r>
              <a:rPr lang="en-US" sz="2400" dirty="0" smtClean="0">
                <a:solidFill>
                  <a:srgbClr val="0070C0"/>
                </a:solidFill>
              </a:rPr>
              <a:t> </a:t>
            </a:r>
            <a:r>
              <a:rPr lang="en-US" sz="2400" dirty="0"/>
              <a:t>that </a:t>
            </a:r>
            <a:r>
              <a:rPr lang="en-US" sz="2400" dirty="0" smtClean="0"/>
              <a:t>reduce (</a:t>
            </a:r>
            <a:r>
              <a:rPr lang="en-US" sz="2400" dirty="0"/>
              <a:t>GFR) &amp;</a:t>
            </a:r>
            <a:r>
              <a:rPr lang="en-US" sz="2400" dirty="0" smtClean="0"/>
              <a:t> enhance tubular lithium reabsorption</a:t>
            </a:r>
            <a:endParaRPr lang="en-US" sz="2400" dirty="0"/>
          </a:p>
          <a:p>
            <a:pPr algn="l">
              <a:lnSpc>
                <a:spcPct val="150000"/>
              </a:lnSpc>
            </a:pPr>
            <a:r>
              <a:rPr lang="en-US" sz="2400" b="1" i="1" dirty="0" smtClean="0">
                <a:solidFill>
                  <a:srgbClr val="0070C0"/>
                </a:solidFill>
              </a:rPr>
              <a:t>NSAIDs</a:t>
            </a:r>
            <a:r>
              <a:rPr lang="en-US" sz="2400" dirty="0" smtClean="0"/>
              <a:t> </a:t>
            </a:r>
            <a:r>
              <a:rPr lang="en-US" sz="2400" dirty="0"/>
              <a:t>that reduce </a:t>
            </a:r>
            <a:r>
              <a:rPr lang="en-US" sz="2400" dirty="0" smtClean="0"/>
              <a:t>the </a:t>
            </a:r>
            <a:r>
              <a:rPr lang="en-US" sz="2400" dirty="0"/>
              <a:t>(GFR) and interrupt of renal </a:t>
            </a:r>
            <a:r>
              <a:rPr lang="en-US" sz="2400" dirty="0" smtClean="0"/>
              <a:t>PGs synthesis. </a:t>
            </a:r>
          </a:p>
          <a:p>
            <a:pPr algn="l" rtl="0">
              <a:lnSpc>
                <a:spcPct val="150000"/>
              </a:lnSpc>
            </a:pPr>
            <a:endParaRPr lang="en-US" sz="2400" dirty="0"/>
          </a:p>
          <a:p>
            <a:pPr algn="l" rtl="0">
              <a:lnSpc>
                <a:spcPct val="150000"/>
              </a:lnSpc>
            </a:pPr>
            <a:r>
              <a:rPr lang="en-US" sz="2400" b="1" i="1" dirty="0" smtClean="0"/>
              <a:t>Others:</a:t>
            </a:r>
          </a:p>
          <a:p>
            <a:pPr algn="l" rtl="0">
              <a:lnSpc>
                <a:spcPct val="150000"/>
              </a:lnSpc>
            </a:pPr>
            <a:r>
              <a:rPr lang="en-US" sz="2400" dirty="0"/>
              <a:t>D</a:t>
            </a:r>
            <a:r>
              <a:rPr lang="en-US" sz="2400" dirty="0" smtClean="0"/>
              <a:t>rugs </a:t>
            </a:r>
            <a:r>
              <a:rPr lang="en-US" sz="2400" dirty="0"/>
              <a:t>known to inhibit proximal tubular reabsorption, such as </a:t>
            </a:r>
            <a:r>
              <a:rPr lang="en-US" sz="2400" b="1" dirty="0">
                <a:solidFill>
                  <a:srgbClr val="0070C0"/>
                </a:solidFill>
              </a:rPr>
              <a:t>carbonic anhydrase inhibitors and aminophylline</a:t>
            </a:r>
            <a:r>
              <a:rPr lang="en-US" sz="2400" dirty="0"/>
              <a:t>, may increase excretion. </a:t>
            </a:r>
            <a:endParaRPr lang="en-US" sz="2400" dirty="0" smtClean="0"/>
          </a:p>
          <a:p>
            <a:pPr algn="l" rtl="0">
              <a:lnSpc>
                <a:spcPct val="150000"/>
              </a:lnSpc>
            </a:pPr>
            <a:endParaRPr lang="en-US" sz="2400" dirty="0"/>
          </a:p>
          <a:p>
            <a:pPr algn="l" rtl="0"/>
            <a:endParaRPr lang="en-US" sz="2000" dirty="0" smtClean="0"/>
          </a:p>
        </p:txBody>
      </p:sp>
    </p:spTree>
    <p:extLst>
      <p:ext uri="{BB962C8B-B14F-4D97-AF65-F5344CB8AC3E}">
        <p14:creationId xmlns:p14="http://schemas.microsoft.com/office/powerpoint/2010/main" val="13430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uses of lithi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532228"/>
            <a:ext cx="35337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uses of lithiu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573016"/>
            <a:ext cx="3533775"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870781"/>
            <a:ext cx="5220070" cy="5632311"/>
          </a:xfrm>
          <a:prstGeom prst="rect">
            <a:avLst/>
          </a:prstGeom>
          <a:noFill/>
        </p:spPr>
        <p:txBody>
          <a:bodyPr wrap="square" rtlCol="0">
            <a:spAutoFit/>
          </a:bodyPr>
          <a:lstStyle/>
          <a:p>
            <a:pPr algn="l">
              <a:lnSpc>
                <a:spcPct val="150000"/>
              </a:lnSpc>
            </a:pPr>
            <a:r>
              <a:rPr lang="ar-EG" sz="2400" b="1" dirty="0" smtClean="0">
                <a:solidFill>
                  <a:srgbClr val="FF0000"/>
                </a:solidFill>
              </a:rPr>
              <a:t> :</a:t>
            </a:r>
            <a:r>
              <a:rPr lang="en-US" sz="2400" b="1" i="1" dirty="0" smtClean="0">
                <a:solidFill>
                  <a:srgbClr val="FF0000"/>
                </a:solidFill>
              </a:rPr>
              <a:t>FDA approved indications</a:t>
            </a:r>
          </a:p>
          <a:p>
            <a:pPr algn="l" rtl="0">
              <a:lnSpc>
                <a:spcPct val="150000"/>
              </a:lnSpc>
            </a:pPr>
            <a:r>
              <a:rPr lang="en-US" sz="2400" b="1" dirty="0" smtClean="0">
                <a:solidFill>
                  <a:srgbClr val="0070C0"/>
                </a:solidFill>
              </a:rPr>
              <a:t>Bipolar disorder </a:t>
            </a:r>
            <a:r>
              <a:rPr lang="en-US" sz="2400" dirty="0" smtClean="0"/>
              <a:t>,  manic episode</a:t>
            </a:r>
          </a:p>
          <a:p>
            <a:pPr algn="l" rtl="0">
              <a:lnSpc>
                <a:spcPct val="150000"/>
              </a:lnSpc>
            </a:pPr>
            <a:endParaRPr lang="en-US" sz="2400" dirty="0" smtClean="0"/>
          </a:p>
          <a:p>
            <a:pPr algn="l" rtl="0">
              <a:lnSpc>
                <a:spcPct val="150000"/>
              </a:lnSpc>
            </a:pPr>
            <a:r>
              <a:rPr lang="en-US" sz="2400" b="1" i="1" dirty="0" smtClean="0">
                <a:solidFill>
                  <a:srgbClr val="FF0000"/>
                </a:solidFill>
              </a:rPr>
              <a:t>Non-FDA approved (off-label indications): !!! </a:t>
            </a:r>
          </a:p>
          <a:p>
            <a:pPr algn="l">
              <a:lnSpc>
                <a:spcPct val="150000"/>
              </a:lnSpc>
            </a:pPr>
            <a:r>
              <a:rPr lang="en-US" sz="2400" dirty="0" smtClean="0"/>
              <a:t>Cluster headache</a:t>
            </a:r>
          </a:p>
          <a:p>
            <a:pPr algn="l">
              <a:lnSpc>
                <a:spcPct val="150000"/>
              </a:lnSpc>
            </a:pPr>
            <a:r>
              <a:rPr lang="ar-EG" sz="2400" dirty="0" smtClean="0"/>
              <a:t> </a:t>
            </a:r>
            <a:r>
              <a:rPr lang="en-US" sz="2400" dirty="0" smtClean="0"/>
              <a:t>SIADH</a:t>
            </a:r>
          </a:p>
          <a:p>
            <a:pPr algn="l">
              <a:lnSpc>
                <a:spcPct val="150000"/>
              </a:lnSpc>
            </a:pPr>
            <a:r>
              <a:rPr lang="en-US" sz="2400" dirty="0" smtClean="0"/>
              <a:t>Neutropenia</a:t>
            </a:r>
          </a:p>
          <a:p>
            <a:pPr algn="l">
              <a:lnSpc>
                <a:spcPct val="150000"/>
              </a:lnSpc>
            </a:pPr>
            <a:r>
              <a:rPr lang="en-US" sz="2400" dirty="0" smtClean="0"/>
              <a:t>Gout</a:t>
            </a:r>
          </a:p>
          <a:p>
            <a:pPr algn="l">
              <a:lnSpc>
                <a:spcPct val="150000"/>
              </a:lnSpc>
            </a:pPr>
            <a:r>
              <a:rPr lang="en-US" sz="2400" dirty="0" smtClean="0"/>
              <a:t>Grave`s disease</a:t>
            </a:r>
          </a:p>
        </p:txBody>
      </p:sp>
      <p:sp>
        <p:nvSpPr>
          <p:cNvPr id="2" name="Rectangle 1"/>
          <p:cNvSpPr/>
          <p:nvPr/>
        </p:nvSpPr>
        <p:spPr>
          <a:xfrm>
            <a:off x="231146" y="101340"/>
            <a:ext cx="4605748"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Uses of Lithium:</a:t>
            </a:r>
          </a:p>
        </p:txBody>
      </p:sp>
    </p:spTree>
    <p:extLst>
      <p:ext uri="{BB962C8B-B14F-4D97-AF65-F5344CB8AC3E}">
        <p14:creationId xmlns:p14="http://schemas.microsoft.com/office/powerpoint/2010/main" val="3109349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704" y="55662"/>
            <a:ext cx="4733988"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Adverse  effects:</a:t>
            </a:r>
          </a:p>
        </p:txBody>
      </p:sp>
      <p:sp>
        <p:nvSpPr>
          <p:cNvPr id="4" name="TextBox 3"/>
          <p:cNvSpPr txBox="1"/>
          <p:nvPr/>
        </p:nvSpPr>
        <p:spPr>
          <a:xfrm>
            <a:off x="13494" y="886659"/>
            <a:ext cx="8953085" cy="6186309"/>
          </a:xfrm>
          <a:prstGeom prst="rect">
            <a:avLst/>
          </a:prstGeom>
          <a:noFill/>
        </p:spPr>
        <p:txBody>
          <a:bodyPr wrap="square" rtlCol="1">
            <a:spAutoFit/>
          </a:bodyPr>
          <a:lstStyle/>
          <a:p>
            <a:pPr marL="342900" indent="-342900" algn="l" rtl="0">
              <a:lnSpc>
                <a:spcPct val="150000"/>
              </a:lnSpc>
              <a:buAutoNum type="arabicParenR"/>
            </a:pPr>
            <a:r>
              <a:rPr lang="en-US" sz="2400" b="1" dirty="0">
                <a:solidFill>
                  <a:srgbClr val="FF0000"/>
                </a:solidFill>
              </a:rPr>
              <a:t>Goiter</a:t>
            </a:r>
            <a:r>
              <a:rPr lang="en-US" sz="2400" dirty="0"/>
              <a:t>  In 40  %,  may  lead  to  </a:t>
            </a:r>
            <a:r>
              <a:rPr lang="en-US" sz="2400" b="1" dirty="0">
                <a:solidFill>
                  <a:srgbClr val="FF0000"/>
                </a:solidFill>
              </a:rPr>
              <a:t>hypothyroidism</a:t>
            </a:r>
            <a:r>
              <a:rPr lang="en-US" sz="2400" dirty="0"/>
              <a:t> in 20  %</a:t>
            </a:r>
          </a:p>
          <a:p>
            <a:pPr algn="l" rtl="0">
              <a:lnSpc>
                <a:spcPct val="150000"/>
              </a:lnSpc>
            </a:pPr>
            <a:r>
              <a:rPr lang="en-US" sz="2400" dirty="0" smtClean="0"/>
              <a:t>2</a:t>
            </a:r>
            <a:r>
              <a:rPr lang="en-US" sz="2400" dirty="0"/>
              <a:t>)  Polyuria  (secondary  to  </a:t>
            </a:r>
            <a:r>
              <a:rPr lang="en-US" sz="2400" b="1" dirty="0" err="1">
                <a:solidFill>
                  <a:srgbClr val="FF0000"/>
                </a:solidFill>
              </a:rPr>
              <a:t>nephrogenic</a:t>
            </a:r>
            <a:r>
              <a:rPr lang="en-US" sz="2400" b="1" dirty="0">
                <a:solidFill>
                  <a:srgbClr val="FF0000"/>
                </a:solidFill>
              </a:rPr>
              <a:t>  diabetes  </a:t>
            </a:r>
            <a:r>
              <a:rPr lang="en-US" sz="2400" b="1" dirty="0" err="1">
                <a:solidFill>
                  <a:srgbClr val="FF0000"/>
                </a:solidFill>
              </a:rPr>
              <a:t>insipidus</a:t>
            </a:r>
            <a:r>
              <a:rPr lang="en-US" sz="2400" dirty="0"/>
              <a:t>)</a:t>
            </a:r>
          </a:p>
          <a:p>
            <a:pPr algn="l" rtl="0">
              <a:lnSpc>
                <a:spcPct val="150000"/>
              </a:lnSpc>
            </a:pPr>
            <a:r>
              <a:rPr lang="en-US" sz="2400" dirty="0"/>
              <a:t> 3) </a:t>
            </a:r>
            <a:r>
              <a:rPr lang="en-US" sz="2400" dirty="0" smtClean="0"/>
              <a:t>Anorexia/Nausea/Vomiting, </a:t>
            </a:r>
            <a:r>
              <a:rPr lang="en-US" sz="2400" dirty="0" err="1"/>
              <a:t>D</a:t>
            </a:r>
            <a:r>
              <a:rPr lang="en-US" sz="2400" dirty="0" err="1" smtClean="0"/>
              <a:t>iarrhoea</a:t>
            </a:r>
            <a:r>
              <a:rPr lang="en-US" sz="2400" dirty="0" smtClean="0"/>
              <a:t> </a:t>
            </a:r>
            <a:endParaRPr lang="en-US" sz="2400" dirty="0"/>
          </a:p>
          <a:p>
            <a:pPr marL="342900" indent="-342900" algn="l" rtl="0">
              <a:lnSpc>
                <a:spcPct val="150000"/>
              </a:lnSpc>
              <a:buAutoNum type="arabicParenR" startAt="4"/>
            </a:pPr>
            <a:r>
              <a:rPr lang="en-US" sz="2400" b="1" dirty="0">
                <a:solidFill>
                  <a:srgbClr val="FF0000"/>
                </a:solidFill>
              </a:rPr>
              <a:t>Fine  tremor </a:t>
            </a:r>
            <a:r>
              <a:rPr lang="en-US" sz="2400" dirty="0" smtClean="0"/>
              <a:t>in chronic treatment, coarse tremors in acute </a:t>
            </a:r>
            <a:r>
              <a:rPr lang="en-US" sz="2400" dirty="0" err="1" smtClean="0"/>
              <a:t>ttt</a:t>
            </a:r>
            <a:endParaRPr lang="en-US" sz="2400" dirty="0"/>
          </a:p>
          <a:p>
            <a:pPr marL="457200" indent="-457200" algn="l" rtl="0">
              <a:lnSpc>
                <a:spcPct val="150000"/>
              </a:lnSpc>
              <a:buAutoNum type="arabicParenR" startAt="5"/>
            </a:pPr>
            <a:r>
              <a:rPr lang="en-US" sz="2400" b="1" dirty="0" smtClean="0">
                <a:solidFill>
                  <a:srgbClr val="FF0000"/>
                </a:solidFill>
              </a:rPr>
              <a:t>ECG</a:t>
            </a:r>
            <a:r>
              <a:rPr lang="en-US" sz="2400" b="1" dirty="0">
                <a:solidFill>
                  <a:srgbClr val="FF0000"/>
                </a:solidFill>
              </a:rPr>
              <a:t>:</a:t>
            </a:r>
            <a:r>
              <a:rPr lang="en-US" sz="2400" dirty="0"/>
              <a:t>  T  wave  </a:t>
            </a:r>
            <a:r>
              <a:rPr lang="en-US" sz="2400" dirty="0" smtClean="0"/>
              <a:t>flattening/inversion</a:t>
            </a:r>
          </a:p>
          <a:p>
            <a:pPr algn="just" rtl="0">
              <a:lnSpc>
                <a:spcPct val="150000"/>
              </a:lnSpc>
            </a:pPr>
            <a:r>
              <a:rPr lang="en-US" sz="2400" dirty="0"/>
              <a:t>6)  Weight gain </a:t>
            </a:r>
          </a:p>
          <a:p>
            <a:pPr marL="342900" indent="-342900" algn="just" rtl="0">
              <a:lnSpc>
                <a:spcPct val="150000"/>
              </a:lnSpc>
              <a:buAutoNum type="arabicParenR" startAt="7"/>
            </a:pPr>
            <a:r>
              <a:rPr lang="en-US" sz="2400" dirty="0" err="1"/>
              <a:t>Hypercalcaemia</a:t>
            </a:r>
            <a:r>
              <a:rPr lang="en-US" sz="2400" dirty="0"/>
              <a:t>  (Raise  ↑  serum  </a:t>
            </a:r>
            <a:r>
              <a:rPr lang="en-US" sz="2400" dirty="0" err="1"/>
              <a:t>Ca</a:t>
            </a:r>
            <a:r>
              <a:rPr lang="en-US" sz="2400" dirty="0"/>
              <a:t>) </a:t>
            </a:r>
          </a:p>
          <a:p>
            <a:pPr marL="342900" indent="-342900" algn="just" rtl="0">
              <a:lnSpc>
                <a:spcPct val="150000"/>
              </a:lnSpc>
              <a:buAutoNum type="arabicParenR" startAt="7"/>
            </a:pPr>
            <a:r>
              <a:rPr lang="en-US" sz="2400" dirty="0" err="1"/>
              <a:t>Hypermagnesaemia</a:t>
            </a:r>
            <a:r>
              <a:rPr lang="en-US" sz="2400" dirty="0"/>
              <a:t>  (Raise  ↑  serum  Mg) </a:t>
            </a:r>
          </a:p>
          <a:p>
            <a:pPr marL="342900" indent="-342900" algn="just" rtl="0">
              <a:lnSpc>
                <a:spcPct val="150000"/>
              </a:lnSpc>
              <a:buAutoNum type="arabicParenR" startAt="7"/>
            </a:pPr>
            <a:r>
              <a:rPr lang="en-US" sz="2400" dirty="0" err="1"/>
              <a:t>Hyperprolactinaemia</a:t>
            </a:r>
            <a:r>
              <a:rPr lang="en-US" sz="2400" dirty="0"/>
              <a:t> (due to Hypothyroidism) causing infertility</a:t>
            </a:r>
            <a:endParaRPr lang="ar-EG" sz="2400" dirty="0"/>
          </a:p>
          <a:p>
            <a:pPr algn="l" rtl="0">
              <a:lnSpc>
                <a:spcPct val="150000"/>
              </a:lnSpc>
            </a:pPr>
            <a:endParaRPr lang="en-U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642" y="3077949"/>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21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56166"/>
            <a:ext cx="5040560" cy="6186309"/>
          </a:xfrm>
          <a:prstGeom prst="rect">
            <a:avLst/>
          </a:prstGeom>
          <a:noFill/>
        </p:spPr>
        <p:txBody>
          <a:bodyPr wrap="square" rtlCol="1">
            <a:spAutoFit/>
          </a:bodyPr>
          <a:lstStyle/>
          <a:p>
            <a:pPr algn="l" rtl="0">
              <a:lnSpc>
                <a:spcPct val="150000"/>
              </a:lnSpc>
            </a:pPr>
            <a:r>
              <a:rPr lang="en-US" b="1" dirty="0" smtClean="0"/>
              <a:t> </a:t>
            </a:r>
            <a:r>
              <a:rPr lang="en-US" sz="2400" b="1" dirty="0">
                <a:solidFill>
                  <a:srgbClr val="0070C0"/>
                </a:solidFill>
              </a:rPr>
              <a:t>F</a:t>
            </a:r>
            <a:r>
              <a:rPr lang="en-US" sz="2400" b="1" dirty="0" smtClean="0">
                <a:solidFill>
                  <a:srgbClr val="0070C0"/>
                </a:solidFill>
              </a:rPr>
              <a:t>ine  </a:t>
            </a:r>
            <a:r>
              <a:rPr lang="en-US" sz="2400" b="1" dirty="0">
                <a:solidFill>
                  <a:srgbClr val="0070C0"/>
                </a:solidFill>
              </a:rPr>
              <a:t>tremor  </a:t>
            </a:r>
            <a:r>
              <a:rPr lang="en-US" sz="2400" dirty="0"/>
              <a:t>in  chronic </a:t>
            </a:r>
            <a:r>
              <a:rPr lang="en-US" sz="2400" dirty="0" smtClean="0"/>
              <a:t>treatment </a:t>
            </a:r>
            <a:r>
              <a:rPr lang="en-US" sz="2400" b="1" dirty="0">
                <a:solidFill>
                  <a:srgbClr val="0070C0"/>
                </a:solidFill>
              </a:rPr>
              <a:t>C</a:t>
            </a:r>
            <a:r>
              <a:rPr lang="en-US" sz="2400" b="1" dirty="0" smtClean="0">
                <a:solidFill>
                  <a:srgbClr val="0070C0"/>
                </a:solidFill>
              </a:rPr>
              <a:t>oarse  </a:t>
            </a:r>
            <a:r>
              <a:rPr lang="en-US" sz="2400" b="1" dirty="0">
                <a:solidFill>
                  <a:srgbClr val="0070C0"/>
                </a:solidFill>
              </a:rPr>
              <a:t>tremor  </a:t>
            </a:r>
            <a:r>
              <a:rPr lang="en-US" sz="2400" dirty="0"/>
              <a:t>in  acute  toxicity</a:t>
            </a:r>
            <a:r>
              <a:rPr lang="en-US" sz="2400" dirty="0" smtClean="0"/>
              <a:t>.</a:t>
            </a:r>
          </a:p>
          <a:p>
            <a:pPr algn="l" rtl="0">
              <a:lnSpc>
                <a:spcPct val="150000"/>
              </a:lnSpc>
            </a:pPr>
            <a:r>
              <a:rPr lang="en-US" sz="2400" dirty="0" smtClean="0"/>
              <a:t>The  </a:t>
            </a:r>
            <a:r>
              <a:rPr lang="en-US" sz="2400" dirty="0"/>
              <a:t>common  clinical  side  effects  of  the  lithium  are  </a:t>
            </a:r>
            <a:r>
              <a:rPr lang="en-US" sz="2400" b="1" dirty="0" err="1">
                <a:solidFill>
                  <a:srgbClr val="0070C0"/>
                </a:solidFill>
              </a:rPr>
              <a:t>G</a:t>
            </a:r>
            <a:r>
              <a:rPr lang="en-US" sz="2400" b="1" dirty="0" err="1" smtClean="0">
                <a:solidFill>
                  <a:srgbClr val="0070C0"/>
                </a:solidFill>
              </a:rPr>
              <a:t>oitre</a:t>
            </a:r>
            <a:r>
              <a:rPr lang="en-US" sz="2400" dirty="0" smtClean="0"/>
              <a:t>  </a:t>
            </a:r>
            <a:r>
              <a:rPr lang="en-US" sz="2400" dirty="0"/>
              <a:t>in  up  to  40%  and hypothyroidism  in  about  20%.  Lithium  increases  thyroid  autoimmunity  if  present before  therapy.  Treatment  with  </a:t>
            </a:r>
            <a:r>
              <a:rPr lang="en-US" sz="2400" b="1" dirty="0">
                <a:solidFill>
                  <a:srgbClr val="0070C0"/>
                </a:solidFill>
              </a:rPr>
              <a:t>levothyroxine</a:t>
            </a:r>
            <a:r>
              <a:rPr lang="en-US" sz="2400" dirty="0">
                <a:solidFill>
                  <a:srgbClr val="0070C0"/>
                </a:solidFill>
              </a:rPr>
              <a:t>  </a:t>
            </a:r>
            <a:r>
              <a:rPr lang="en-US" sz="2400" dirty="0"/>
              <a:t>is  effective  and  lithium  therapy </a:t>
            </a:r>
            <a:r>
              <a:rPr lang="en-US" sz="2400" b="1" dirty="0">
                <a:solidFill>
                  <a:srgbClr val="0070C0"/>
                </a:solidFill>
              </a:rPr>
              <a:t>should not  be  stopped.</a:t>
            </a:r>
            <a:endParaRPr lang="ar-EG" sz="2400" b="1" dirty="0">
              <a:solidFill>
                <a:srgbClr val="0070C0"/>
              </a:solidFill>
            </a:endParaRPr>
          </a:p>
        </p:txBody>
      </p:sp>
      <p:sp>
        <p:nvSpPr>
          <p:cNvPr id="4" name="Rectangle 3"/>
          <p:cNvSpPr/>
          <p:nvPr/>
        </p:nvSpPr>
        <p:spPr>
          <a:xfrm>
            <a:off x="179512" y="109835"/>
            <a:ext cx="1476311"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00"/>
                </a:solidFill>
                <a:effectLst>
                  <a:outerShdw blurRad="50800" dist="39000" dir="5460000" algn="tl">
                    <a:srgbClr val="000000">
                      <a:alpha val="38000"/>
                    </a:srgbClr>
                  </a:outerShdw>
                </a:effectLst>
              </a:rPr>
              <a:t>N.B :</a:t>
            </a:r>
            <a:endParaRPr lang="en-US" sz="3600" b="1" cap="none" spc="0" dirty="0">
              <a:ln w="11430"/>
              <a:solidFill>
                <a:srgbClr val="FF0000"/>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09835"/>
            <a:ext cx="3899163" cy="641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30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ndications of lithium treat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52736"/>
            <a:ext cx="9010394" cy="5454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776" y="211286"/>
            <a:ext cx="5170005"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defPPr>
              <a:defRPr lang="ar-EG"/>
            </a:defPPr>
            <a:lvl1pPr algn="ctr">
              <a:defRPr sz="4400" b="1" u="sng">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Contraindications:</a:t>
            </a:r>
          </a:p>
        </p:txBody>
      </p:sp>
    </p:spTree>
    <p:extLst>
      <p:ext uri="{BB962C8B-B14F-4D97-AF65-F5344CB8AC3E}">
        <p14:creationId xmlns:p14="http://schemas.microsoft.com/office/powerpoint/2010/main" val="2417264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49" y="327109"/>
            <a:ext cx="8493031"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Monitoring  of lithium  therapy:</a:t>
            </a:r>
          </a:p>
        </p:txBody>
      </p:sp>
      <p:sp>
        <p:nvSpPr>
          <p:cNvPr id="3" name="TextBox 2"/>
          <p:cNvSpPr txBox="1"/>
          <p:nvPr/>
        </p:nvSpPr>
        <p:spPr>
          <a:xfrm>
            <a:off x="222105" y="1628800"/>
            <a:ext cx="8280920" cy="3970318"/>
          </a:xfrm>
          <a:prstGeom prst="rect">
            <a:avLst/>
          </a:prstGeom>
          <a:noFill/>
        </p:spPr>
        <p:txBody>
          <a:bodyPr wrap="square" rtlCol="1">
            <a:spAutoFit/>
          </a:bodyPr>
          <a:lstStyle/>
          <a:p>
            <a:pPr lvl="1" algn="l" rtl="0">
              <a:lnSpc>
                <a:spcPct val="150000"/>
              </a:lnSpc>
            </a:pPr>
            <a:r>
              <a:rPr lang="en-US" sz="2800" dirty="0"/>
              <a:t>Levels should  be  taken  </a:t>
            </a:r>
            <a:r>
              <a:rPr lang="en-US" sz="2800" b="1" dirty="0"/>
              <a:t>12  hours  post-dose</a:t>
            </a:r>
            <a:r>
              <a:rPr lang="en-US" sz="2800" dirty="0" smtClean="0"/>
              <a:t>.</a:t>
            </a:r>
          </a:p>
          <a:p>
            <a:pPr lvl="1" algn="l" rtl="0">
              <a:lnSpc>
                <a:spcPct val="150000"/>
              </a:lnSpc>
            </a:pPr>
            <a:r>
              <a:rPr lang="en-US" sz="2800" dirty="0" smtClean="0"/>
              <a:t>Normal level </a:t>
            </a:r>
            <a:r>
              <a:rPr lang="en-US" sz="2800" b="1" dirty="0" smtClean="0">
                <a:solidFill>
                  <a:srgbClr val="0070C0"/>
                </a:solidFill>
              </a:rPr>
              <a:t>0.5-1 </a:t>
            </a:r>
            <a:r>
              <a:rPr lang="en-US" sz="2800" b="1" dirty="0" err="1" smtClean="0">
                <a:solidFill>
                  <a:srgbClr val="0070C0"/>
                </a:solidFill>
              </a:rPr>
              <a:t>mmol</a:t>
            </a:r>
            <a:r>
              <a:rPr lang="en-US" sz="2800" b="1" dirty="0" smtClean="0">
                <a:solidFill>
                  <a:srgbClr val="0070C0"/>
                </a:solidFill>
              </a:rPr>
              <a:t>/L</a:t>
            </a:r>
            <a:endParaRPr lang="en-US" sz="2800" b="1" dirty="0">
              <a:solidFill>
                <a:srgbClr val="0070C0"/>
              </a:solidFill>
            </a:endParaRPr>
          </a:p>
          <a:p>
            <a:pPr lvl="1" algn="l" rtl="0">
              <a:lnSpc>
                <a:spcPct val="150000"/>
              </a:lnSpc>
            </a:pPr>
            <a:r>
              <a:rPr lang="en-US" sz="2800" b="1" dirty="0">
                <a:solidFill>
                  <a:srgbClr val="FF0000"/>
                </a:solidFill>
              </a:rPr>
              <a:t>Thyroid  and  renal  function  </a:t>
            </a:r>
            <a:r>
              <a:rPr lang="en-US" sz="2800" dirty="0"/>
              <a:t>should  be  checked  every  6  months.</a:t>
            </a:r>
          </a:p>
          <a:p>
            <a:pPr lvl="1" algn="l" rtl="0">
              <a:lnSpc>
                <a:spcPct val="150000"/>
              </a:lnSpc>
            </a:pPr>
            <a:r>
              <a:rPr lang="en-US" sz="2800" b="1" dirty="0">
                <a:solidFill>
                  <a:srgbClr val="FF0000"/>
                </a:solidFill>
              </a:rPr>
              <a:t>GGT</a:t>
            </a:r>
            <a:r>
              <a:rPr lang="en-US" sz="2800" dirty="0"/>
              <a:t> is the  most  sensitive  measure  of  the  effects  of  lithium  on  the  liver.</a:t>
            </a:r>
            <a:endParaRPr lang="ar-EG" sz="2800" dirty="0"/>
          </a:p>
        </p:txBody>
      </p:sp>
    </p:spTree>
    <p:extLst>
      <p:ext uri="{BB962C8B-B14F-4D97-AF65-F5344CB8AC3E}">
        <p14:creationId xmlns:p14="http://schemas.microsoft.com/office/powerpoint/2010/main" val="3549883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648" y="76239"/>
            <a:ext cx="5301451" cy="923330"/>
          </a:xfrm>
          <a:prstGeom prst="rect">
            <a:avLst/>
          </a:prstGeom>
          <a:noFill/>
          <a:ln w="38100">
            <a:solidFill>
              <a:schemeClr val="tx1"/>
            </a:solidFill>
            <a:prstDash val="dash"/>
          </a:ln>
        </p:spPr>
        <p:txBody>
          <a:bodyPr wrap="none" lIns="91440" tIns="45720" rIns="91440" bIns="45720">
            <a:spAutoFit/>
          </a:bodyPr>
          <a:lstStyle/>
          <a:p>
            <a:pPr algn="ctr"/>
            <a:r>
              <a:rPr lang="en-US" sz="5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Lithium toxicity</a:t>
            </a:r>
          </a:p>
        </p:txBody>
      </p:sp>
      <p:sp>
        <p:nvSpPr>
          <p:cNvPr id="6" name="TextBox 5"/>
          <p:cNvSpPr txBox="1"/>
          <p:nvPr/>
        </p:nvSpPr>
        <p:spPr>
          <a:xfrm>
            <a:off x="271539" y="988745"/>
            <a:ext cx="4948533" cy="5829481"/>
          </a:xfrm>
          <a:prstGeom prst="rect">
            <a:avLst/>
          </a:prstGeom>
          <a:noFill/>
        </p:spPr>
        <p:txBody>
          <a:bodyPr wrap="square" rtlCol="1">
            <a:spAutoFit/>
          </a:bodyPr>
          <a:lstStyle/>
          <a:p>
            <a:pPr algn="l" rtl="0">
              <a:lnSpc>
                <a:spcPct val="150000"/>
              </a:lnSpc>
            </a:pPr>
            <a:r>
              <a:rPr lang="en-US" dirty="0"/>
              <a:t> </a:t>
            </a:r>
            <a:r>
              <a:rPr lang="en-US" sz="2800" dirty="0"/>
              <a:t>Lithium  toxicity  generally  occurs following  concentrations  </a:t>
            </a:r>
            <a:r>
              <a:rPr lang="en-US" sz="2800" b="1" dirty="0">
                <a:solidFill>
                  <a:srgbClr val="0070C0"/>
                </a:solidFill>
              </a:rPr>
              <a:t>&gt;  1.5  </a:t>
            </a:r>
            <a:r>
              <a:rPr lang="en-US" sz="2800" b="1" dirty="0" err="1">
                <a:solidFill>
                  <a:srgbClr val="0070C0"/>
                </a:solidFill>
              </a:rPr>
              <a:t>mmol</a:t>
            </a:r>
            <a:r>
              <a:rPr lang="en-US" sz="2800" b="1" dirty="0">
                <a:solidFill>
                  <a:srgbClr val="0070C0"/>
                </a:solidFill>
              </a:rPr>
              <a:t>/L.   </a:t>
            </a:r>
            <a:r>
              <a:rPr lang="en-US" sz="2800" dirty="0"/>
              <a:t>Toxicity  may  be  precipitated  by:</a:t>
            </a:r>
          </a:p>
          <a:p>
            <a:pPr algn="l" rtl="0">
              <a:lnSpc>
                <a:spcPct val="150000"/>
              </a:lnSpc>
            </a:pPr>
            <a:r>
              <a:rPr lang="en-US" sz="2800" dirty="0"/>
              <a:t> 1)  Dehydration</a:t>
            </a:r>
          </a:p>
          <a:p>
            <a:pPr algn="l" rtl="0">
              <a:lnSpc>
                <a:spcPct val="150000"/>
              </a:lnSpc>
            </a:pPr>
            <a:r>
              <a:rPr lang="en-US" sz="2800" dirty="0"/>
              <a:t> 2)  Diuretics  (especially  </a:t>
            </a:r>
            <a:r>
              <a:rPr lang="en-US" sz="2800" dirty="0" smtClean="0">
                <a:solidFill>
                  <a:srgbClr val="FF0000"/>
                </a:solidFill>
              </a:rPr>
              <a:t>Thiazide</a:t>
            </a:r>
            <a:r>
              <a:rPr lang="en-US" sz="2800" dirty="0"/>
              <a:t> </a:t>
            </a:r>
            <a:r>
              <a:rPr lang="en-US" sz="2800" dirty="0" smtClean="0"/>
              <a:t>&amp; furosemide )</a:t>
            </a:r>
          </a:p>
          <a:p>
            <a:pPr algn="l" rtl="0">
              <a:lnSpc>
                <a:spcPct val="150000"/>
              </a:lnSpc>
            </a:pPr>
            <a:r>
              <a:rPr lang="en-US" sz="2800" dirty="0" smtClean="0"/>
              <a:t>3)Renal  failure</a:t>
            </a:r>
            <a:endParaRPr lang="en-US" sz="2800" dirty="0"/>
          </a:p>
        </p:txBody>
      </p:sp>
      <p:pic>
        <p:nvPicPr>
          <p:cNvPr id="5122" name="Picture 2" descr="Image result for Manifestations of lithium toxic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803" y="1292465"/>
            <a:ext cx="3685334" cy="53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92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24" y="2867898"/>
            <a:ext cx="8740263" cy="3970318"/>
          </a:xfrm>
          <a:prstGeom prst="rect">
            <a:avLst/>
          </a:prstGeom>
        </p:spPr>
        <p:txBody>
          <a:bodyPr wrap="square">
            <a:spAutoFit/>
          </a:bodyPr>
          <a:lstStyle/>
          <a:p>
            <a:pPr algn="l" rtl="0">
              <a:lnSpc>
                <a:spcPct val="150000"/>
              </a:lnSpc>
            </a:pPr>
            <a:r>
              <a:rPr lang="en-US" sz="2400" b="1" i="1" dirty="0">
                <a:latin typeface="Comic Sans MS" panose="030F0702030302020204" pitchFamily="66" charset="0"/>
              </a:rPr>
              <a:t>BNF</a:t>
            </a:r>
            <a:r>
              <a:rPr lang="en-US" sz="2400" dirty="0">
                <a:latin typeface="Comic Sans MS" panose="030F0702030302020204" pitchFamily="66" charset="0"/>
              </a:rPr>
              <a:t>  advises  that  neurotoxicity  may  be  ↑  when  lithium  is  given  with  </a:t>
            </a:r>
            <a:r>
              <a:rPr lang="en-US" sz="2400" b="1" i="1" dirty="0" err="1">
                <a:solidFill>
                  <a:srgbClr val="FF0000"/>
                </a:solidFill>
                <a:latin typeface="Comic Sans MS" panose="030F0702030302020204" pitchFamily="66" charset="0"/>
              </a:rPr>
              <a:t>diltiazem</a:t>
            </a:r>
            <a:r>
              <a:rPr lang="en-US" sz="2400" dirty="0">
                <a:solidFill>
                  <a:srgbClr val="FF0000"/>
                </a:solidFill>
                <a:latin typeface="Comic Sans MS" panose="030F0702030302020204" pitchFamily="66" charset="0"/>
              </a:rPr>
              <a:t>  or </a:t>
            </a:r>
            <a:r>
              <a:rPr lang="en-US" sz="2400" b="1" i="1" dirty="0">
                <a:solidFill>
                  <a:srgbClr val="FF0000"/>
                </a:solidFill>
                <a:latin typeface="Comic Sans MS" panose="030F0702030302020204" pitchFamily="66" charset="0"/>
              </a:rPr>
              <a:t>verapamil</a:t>
            </a:r>
            <a:r>
              <a:rPr lang="en-US" sz="2400" dirty="0">
                <a:solidFill>
                  <a:srgbClr val="FF0000"/>
                </a:solidFill>
                <a:latin typeface="Comic Sans MS" panose="030F0702030302020204" pitchFamily="66" charset="0"/>
              </a:rPr>
              <a:t>  </a:t>
            </a:r>
            <a:r>
              <a:rPr lang="en-US" sz="2400" dirty="0">
                <a:latin typeface="Comic Sans MS" panose="030F0702030302020204" pitchFamily="66" charset="0"/>
              </a:rPr>
              <a:t>but  there  is  no  significant  interaction  with  amlodipine</a:t>
            </a:r>
            <a:r>
              <a:rPr lang="en-US" sz="2400" dirty="0" smtClean="0">
                <a:latin typeface="Comic Sans MS" panose="030F0702030302020204" pitchFamily="66" charset="0"/>
              </a:rPr>
              <a:t>.</a:t>
            </a:r>
          </a:p>
          <a:p>
            <a:pPr algn="l" rtl="0">
              <a:lnSpc>
                <a:spcPct val="150000"/>
              </a:lnSpc>
            </a:pPr>
            <a:r>
              <a:rPr lang="en-US" sz="2400" b="1" dirty="0" smtClean="0">
                <a:solidFill>
                  <a:srgbClr val="FF0000"/>
                </a:solidFill>
                <a:latin typeface="Comic Sans MS" panose="030F0702030302020204" pitchFamily="66" charset="0"/>
              </a:rPr>
              <a:t>Atenolol</a:t>
            </a:r>
            <a:r>
              <a:rPr lang="en-US" sz="2400" dirty="0">
                <a:latin typeface="Comic Sans MS" panose="030F0702030302020204" pitchFamily="66" charset="0"/>
              </a:rPr>
              <a:t>,  in  contrast,  is  a  relatively  safer  option  for  the  treatment  of  hypertension  in association  with  long  term  lithium  use. </a:t>
            </a:r>
            <a:r>
              <a:rPr lang="en-US" sz="2400" dirty="0" smtClean="0">
                <a:latin typeface="Comic Sans MS" panose="030F0702030302020204" pitchFamily="66" charset="0"/>
              </a:rPr>
              <a:t>Alpha-blockers </a:t>
            </a:r>
            <a:r>
              <a:rPr lang="en-US" sz="2400" dirty="0">
                <a:latin typeface="Comic Sans MS" panose="030F0702030302020204" pitchFamily="66" charset="0"/>
              </a:rPr>
              <a:t>would  not  be  </a:t>
            </a:r>
            <a:r>
              <a:rPr lang="en-US" sz="2400" dirty="0" smtClean="0">
                <a:latin typeface="Comic Sans MS" panose="030F0702030302020204" pitchFamily="66" charset="0"/>
              </a:rPr>
              <a:t>first line  </a:t>
            </a:r>
            <a:r>
              <a:rPr lang="en-US" sz="2400" dirty="0">
                <a:latin typeface="Comic Sans MS" panose="030F0702030302020204" pitchFamily="66" charset="0"/>
              </a:rPr>
              <a:t>treatment  for hypertension. </a:t>
            </a:r>
          </a:p>
        </p:txBody>
      </p:sp>
      <p:sp>
        <p:nvSpPr>
          <p:cNvPr id="3" name="TextBox 2"/>
          <p:cNvSpPr txBox="1"/>
          <p:nvPr/>
        </p:nvSpPr>
        <p:spPr>
          <a:xfrm>
            <a:off x="241766" y="38515"/>
            <a:ext cx="8722721" cy="2862322"/>
          </a:xfrm>
          <a:prstGeom prst="rect">
            <a:avLst/>
          </a:prstGeom>
          <a:noFill/>
        </p:spPr>
        <p:txBody>
          <a:bodyPr wrap="square" rtlCol="1">
            <a:spAutoFit/>
          </a:bodyPr>
          <a:lstStyle/>
          <a:p>
            <a:pPr algn="l" rtl="0">
              <a:lnSpc>
                <a:spcPct val="150000"/>
              </a:lnSpc>
            </a:pPr>
            <a:r>
              <a:rPr lang="en-US" dirty="0" smtClean="0"/>
              <a:t>4</a:t>
            </a:r>
            <a:r>
              <a:rPr lang="en-US" sz="2400" dirty="0" smtClean="0"/>
              <a:t>) NSAIDs </a:t>
            </a:r>
            <a:endParaRPr lang="en-US" sz="2400" dirty="0"/>
          </a:p>
          <a:p>
            <a:pPr algn="l" rtl="0">
              <a:lnSpc>
                <a:spcPct val="150000"/>
              </a:lnSpc>
            </a:pPr>
            <a:r>
              <a:rPr lang="en-US" sz="2400" dirty="0" smtClean="0"/>
              <a:t>5) ACEI  </a:t>
            </a:r>
            <a:r>
              <a:rPr lang="en-US" sz="2400" dirty="0"/>
              <a:t>&amp;  ARBs.</a:t>
            </a:r>
          </a:p>
          <a:p>
            <a:pPr algn="l" rtl="0">
              <a:lnSpc>
                <a:spcPct val="150000"/>
              </a:lnSpc>
            </a:pPr>
            <a:r>
              <a:rPr lang="en-US" sz="2400" dirty="0" smtClean="0"/>
              <a:t>6) CCB </a:t>
            </a:r>
            <a:r>
              <a:rPr lang="en-US" sz="2400" dirty="0"/>
              <a:t>(Verapamil  &amp; </a:t>
            </a:r>
            <a:r>
              <a:rPr lang="en-US" sz="2400" dirty="0" err="1" smtClean="0"/>
              <a:t>Diltiazem</a:t>
            </a:r>
            <a:r>
              <a:rPr lang="en-US" sz="2400" dirty="0" smtClean="0"/>
              <a:t>).</a:t>
            </a:r>
            <a:endParaRPr lang="en-US" sz="2400" dirty="0"/>
          </a:p>
          <a:p>
            <a:pPr algn="l" rtl="0">
              <a:lnSpc>
                <a:spcPct val="150000"/>
              </a:lnSpc>
            </a:pPr>
            <a:r>
              <a:rPr lang="en-US" sz="2400" dirty="0"/>
              <a:t>7)  Metronidazole  is  the  only  antibiotic  listed  in  the  BNF  that  may  interact with  lithium.</a:t>
            </a:r>
            <a:endParaRPr lang="ar-EG" sz="2400" dirty="0"/>
          </a:p>
        </p:txBody>
      </p:sp>
    </p:spTree>
    <p:extLst>
      <p:ext uri="{BB962C8B-B14F-4D97-AF65-F5344CB8AC3E}">
        <p14:creationId xmlns:p14="http://schemas.microsoft.com/office/powerpoint/2010/main" val="3478252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88640"/>
            <a:ext cx="5705408"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Features  of toxicity:</a:t>
            </a:r>
          </a:p>
        </p:txBody>
      </p:sp>
      <p:sp>
        <p:nvSpPr>
          <p:cNvPr id="4" name="TextBox 3"/>
          <p:cNvSpPr txBox="1"/>
          <p:nvPr/>
        </p:nvSpPr>
        <p:spPr>
          <a:xfrm>
            <a:off x="232190" y="1111938"/>
            <a:ext cx="8516274" cy="830997"/>
          </a:xfrm>
          <a:prstGeom prst="rect">
            <a:avLst/>
          </a:prstGeom>
          <a:noFill/>
        </p:spPr>
        <p:txBody>
          <a:bodyPr wrap="square" rtlCol="1">
            <a:spAutoFit/>
          </a:bodyPr>
          <a:lstStyle/>
          <a:p>
            <a:pPr algn="l" rtl="0"/>
            <a:r>
              <a:rPr lang="en-US" sz="2400" dirty="0"/>
              <a:t>Three main categories of lithium poisoning are as follows: acute, acute-on-chronic, and chronic.</a:t>
            </a:r>
            <a:endParaRPr lang="ar-EG" sz="2400" dirty="0"/>
          </a:p>
        </p:txBody>
      </p:sp>
      <p:sp>
        <p:nvSpPr>
          <p:cNvPr id="5" name="Rectangle 4"/>
          <p:cNvSpPr/>
          <p:nvPr/>
        </p:nvSpPr>
        <p:spPr>
          <a:xfrm>
            <a:off x="331320" y="1965314"/>
            <a:ext cx="419858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FF0000"/>
                </a:solidFill>
                <a:effectLst>
                  <a:outerShdw blurRad="50800" dist="39000" dir="5460000" algn="tl">
                    <a:srgbClr val="000000">
                      <a:alpha val="38000"/>
                    </a:srgbClr>
                  </a:outerShdw>
                </a:effectLst>
              </a:rPr>
              <a:t>Acute poisoning</a:t>
            </a:r>
          </a:p>
        </p:txBody>
      </p:sp>
      <p:sp>
        <p:nvSpPr>
          <p:cNvPr id="6" name="TextBox 5"/>
          <p:cNvSpPr txBox="1"/>
          <p:nvPr/>
        </p:nvSpPr>
        <p:spPr>
          <a:xfrm>
            <a:off x="137417" y="2701049"/>
            <a:ext cx="8784976" cy="4247317"/>
          </a:xfrm>
          <a:prstGeom prst="rect">
            <a:avLst/>
          </a:prstGeom>
          <a:noFill/>
        </p:spPr>
        <p:txBody>
          <a:bodyPr wrap="square" rtlCol="1">
            <a:spAutoFit/>
          </a:bodyPr>
          <a:lstStyle/>
          <a:p>
            <a:pPr algn="l" rtl="0">
              <a:lnSpc>
                <a:spcPct val="150000"/>
              </a:lnSpc>
            </a:pPr>
            <a:r>
              <a:rPr lang="en-US" sz="2400" dirty="0" smtClean="0"/>
              <a:t>Mainly </a:t>
            </a:r>
            <a:r>
              <a:rPr lang="en-US" sz="2800" b="1" i="1" dirty="0" smtClean="0"/>
              <a:t>Gastrointestinal</a:t>
            </a:r>
            <a:r>
              <a:rPr lang="en-US" sz="2400" dirty="0" smtClean="0"/>
              <a:t> </a:t>
            </a:r>
            <a:r>
              <a:rPr lang="en-US" sz="2400" dirty="0"/>
              <a:t>(GI), including nausea, vomiting, cramping, and sometimes diarrhea. </a:t>
            </a:r>
            <a:endParaRPr lang="en-US" sz="2400" dirty="0" smtClean="0"/>
          </a:p>
          <a:p>
            <a:pPr algn="l" rtl="0">
              <a:lnSpc>
                <a:spcPct val="150000"/>
              </a:lnSpc>
            </a:pPr>
            <a:r>
              <a:rPr lang="en-US" sz="2400" dirty="0" smtClean="0"/>
              <a:t>Progression </a:t>
            </a:r>
            <a:r>
              <a:rPr lang="en-US" sz="2400" dirty="0"/>
              <a:t>of acute toxicity can involve </a:t>
            </a:r>
            <a:r>
              <a:rPr lang="en-US" sz="2800" b="1" i="1" dirty="0"/>
              <a:t>neuromuscular</a:t>
            </a:r>
            <a:r>
              <a:rPr lang="en-US" sz="2400" dirty="0"/>
              <a:t> signs such as tremulousness, dystonia, hyperreflexia, and ataxia. </a:t>
            </a:r>
            <a:endParaRPr lang="en-US" sz="2400" dirty="0" smtClean="0"/>
          </a:p>
          <a:p>
            <a:pPr algn="l" rtl="0">
              <a:lnSpc>
                <a:spcPct val="150000"/>
              </a:lnSpc>
            </a:pPr>
            <a:r>
              <a:rPr lang="en-US" sz="2800" b="1" i="1" dirty="0" smtClean="0"/>
              <a:t>Cardiac </a:t>
            </a:r>
            <a:r>
              <a:rPr lang="en-US" sz="2800" b="1" i="1" dirty="0"/>
              <a:t>dysrhythmias </a:t>
            </a:r>
            <a:r>
              <a:rPr lang="en-US" sz="2400" dirty="0" smtClean="0"/>
              <a:t> </a:t>
            </a:r>
            <a:r>
              <a:rPr lang="en-US" sz="2400" b="1" dirty="0"/>
              <a:t>rarely </a:t>
            </a:r>
            <a:r>
              <a:rPr lang="en-US" sz="2400" dirty="0"/>
              <a:t>occur. The most common electrocardiographic finding is </a:t>
            </a:r>
            <a:r>
              <a:rPr lang="en-US" sz="2400" b="1" dirty="0">
                <a:solidFill>
                  <a:srgbClr val="FF0000"/>
                </a:solidFill>
              </a:rPr>
              <a:t>T-wave flattening.</a:t>
            </a:r>
            <a:endParaRPr lang="ar-EG" sz="2400" b="1" dirty="0">
              <a:solidFill>
                <a:srgbClr val="FF0000"/>
              </a:solidFill>
            </a:endParaRPr>
          </a:p>
        </p:txBody>
      </p:sp>
    </p:spTree>
    <p:extLst>
      <p:ext uri="{BB962C8B-B14F-4D97-AF65-F5344CB8AC3E}">
        <p14:creationId xmlns:p14="http://schemas.microsoft.com/office/powerpoint/2010/main" val="153999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61" y="214308"/>
            <a:ext cx="3916457" cy="923330"/>
          </a:xfrm>
          <a:prstGeom prst="rect">
            <a:avLst/>
          </a:prstGeom>
          <a:solidFill>
            <a:srgbClr val="002060"/>
          </a:solidFill>
        </p:spPr>
        <p:txBody>
          <a:bodyPr wrap="none" lIns="91440" tIns="45720" rIns="91440" bIns="45720">
            <a:spAutoFit/>
          </a:bodyPr>
          <a:lstStyle/>
          <a:p>
            <a:pPr algn="ctr"/>
            <a:r>
              <a:rPr lang="en-US" sz="54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Objectives</a:t>
            </a: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t>
            </a:r>
          </a:p>
        </p:txBody>
      </p:sp>
      <p:sp>
        <p:nvSpPr>
          <p:cNvPr id="3" name="TextBox 2"/>
          <p:cNvSpPr txBox="1"/>
          <p:nvPr/>
        </p:nvSpPr>
        <p:spPr>
          <a:xfrm>
            <a:off x="539552" y="1137638"/>
            <a:ext cx="7200800" cy="6740307"/>
          </a:xfrm>
          <a:prstGeom prst="rect">
            <a:avLst/>
          </a:prstGeom>
          <a:noFill/>
        </p:spPr>
        <p:txBody>
          <a:bodyPr wrap="square" rtlCol="1">
            <a:spAutoFit/>
          </a:bodyPr>
          <a:lstStyle/>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Introduction &amp; Background</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Mechanism of action</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 Pathophysiology</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Pharmacokinetics &amp; Dynamics</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Adverse Effects</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Features of Lithium Toxicity</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Investigations</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Management of lithium toxicity</a:t>
            </a:r>
          </a:p>
          <a:p>
            <a:pPr marL="285750" indent="-285750" algn="l" rtl="0">
              <a:lnSpc>
                <a:spcPct val="150000"/>
              </a:lnSpc>
              <a:buFont typeface="Wingdings" pitchFamily="2" charset="2"/>
              <a:buChar char="§"/>
            </a:pPr>
            <a:r>
              <a:rPr lang="en-US" sz="2800" b="1" dirty="0" smtClean="0">
                <a:latin typeface="Times New Roman" pitchFamily="18" charset="0"/>
                <a:cs typeface="Times New Roman" pitchFamily="18" charset="0"/>
              </a:rPr>
              <a:t>Case study </a:t>
            </a:r>
          </a:p>
          <a:p>
            <a:pPr algn="l" rtl="0">
              <a:lnSpc>
                <a:spcPct val="150000"/>
              </a:lnSpc>
            </a:pPr>
            <a:endParaRPr lang="en-US" sz="2400" b="1" dirty="0" smtClean="0">
              <a:latin typeface="Times New Roman" pitchFamily="18" charset="0"/>
              <a:cs typeface="Times New Roman" pitchFamily="18" charset="0"/>
            </a:endParaRPr>
          </a:p>
          <a:p>
            <a:pPr marL="285750" indent="-285750" algn="l" rtl="0">
              <a:buFont typeface="Wingdings" pitchFamily="2" charset="2"/>
              <a:buChar char="§"/>
            </a:pPr>
            <a:endParaRPr lang="ar-EG" dirty="0"/>
          </a:p>
        </p:txBody>
      </p:sp>
    </p:spTree>
    <p:extLst>
      <p:ext uri="{BB962C8B-B14F-4D97-AF65-F5344CB8AC3E}">
        <p14:creationId xmlns:p14="http://schemas.microsoft.com/office/powerpoint/2010/main" val="2558345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536" y="188640"/>
            <a:ext cx="701826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FF0000"/>
                </a:solidFill>
                <a:effectLst>
                  <a:outerShdw blurRad="50800" dist="39000" dir="5460000" algn="tl">
                    <a:srgbClr val="000000">
                      <a:alpha val="38000"/>
                    </a:srgbClr>
                  </a:outerShdw>
                </a:effectLst>
              </a:rPr>
              <a:t>Acute-on-chronic poisoning</a:t>
            </a:r>
          </a:p>
        </p:txBody>
      </p:sp>
      <p:sp>
        <p:nvSpPr>
          <p:cNvPr id="4" name="TextBox 3"/>
          <p:cNvSpPr txBox="1"/>
          <p:nvPr/>
        </p:nvSpPr>
        <p:spPr>
          <a:xfrm>
            <a:off x="323528" y="1022596"/>
            <a:ext cx="8568951" cy="3901837"/>
          </a:xfrm>
          <a:prstGeom prst="rect">
            <a:avLst/>
          </a:prstGeom>
          <a:noFill/>
        </p:spPr>
        <p:txBody>
          <a:bodyPr wrap="square" rtlCol="1">
            <a:spAutoFit/>
          </a:bodyPr>
          <a:lstStyle/>
          <a:p>
            <a:pPr algn="l" rtl="0">
              <a:lnSpc>
                <a:spcPct val="150000"/>
              </a:lnSpc>
            </a:pPr>
            <a:r>
              <a:rPr lang="en-US" sz="2400" dirty="0"/>
              <a:t>These patients take lithium regularly and have taken a larger dose recently. </a:t>
            </a:r>
            <a:endParaRPr lang="en-US" sz="2400" dirty="0" smtClean="0"/>
          </a:p>
          <a:p>
            <a:pPr algn="l" rtl="0">
              <a:lnSpc>
                <a:spcPct val="150000"/>
              </a:lnSpc>
            </a:pPr>
            <a:r>
              <a:rPr lang="en-US" sz="2400" dirty="0" smtClean="0"/>
              <a:t>These </a:t>
            </a:r>
            <a:r>
              <a:rPr lang="en-US" sz="2400" dirty="0"/>
              <a:t>patients may display </a:t>
            </a:r>
            <a:r>
              <a:rPr lang="en-US" sz="2400" b="1" i="1" dirty="0"/>
              <a:t>both GI and neurologic symptoms</a:t>
            </a:r>
            <a:r>
              <a:rPr lang="en-US" sz="2400" dirty="0" smtClean="0"/>
              <a:t>, </a:t>
            </a:r>
          </a:p>
          <a:p>
            <a:pPr algn="l" rtl="0">
              <a:lnSpc>
                <a:spcPct val="150000"/>
              </a:lnSpc>
            </a:pPr>
            <a:r>
              <a:rPr lang="en-US" sz="2400" dirty="0" smtClean="0"/>
              <a:t>Serum </a:t>
            </a:r>
            <a:r>
              <a:rPr lang="en-US" sz="2400" dirty="0"/>
              <a:t>levels can be difficult to interpret. </a:t>
            </a:r>
            <a:endParaRPr lang="en-US" sz="2400" dirty="0" smtClean="0"/>
          </a:p>
          <a:p>
            <a:pPr algn="l" rtl="0">
              <a:lnSpc>
                <a:spcPct val="150000"/>
              </a:lnSpc>
            </a:pPr>
            <a:r>
              <a:rPr lang="en-US" sz="2400" dirty="0" smtClean="0"/>
              <a:t>Patients </a:t>
            </a:r>
            <a:r>
              <a:rPr lang="en-US" sz="2400" dirty="0"/>
              <a:t>should be treated according to their clinical manifestations.</a:t>
            </a:r>
            <a:endParaRPr lang="ar-EG" sz="2400" dirty="0"/>
          </a:p>
        </p:txBody>
      </p:sp>
    </p:spTree>
    <p:extLst>
      <p:ext uri="{BB962C8B-B14F-4D97-AF65-F5344CB8AC3E}">
        <p14:creationId xmlns:p14="http://schemas.microsoft.com/office/powerpoint/2010/main" val="772769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oisoning pers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7" y="4973548"/>
            <a:ext cx="3255061" cy="1673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290" y="0"/>
            <a:ext cx="470994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FF0000"/>
                </a:solidFill>
                <a:effectLst>
                  <a:outerShdw blurRad="50800" dist="39000" dir="5460000" algn="tl">
                    <a:srgbClr val="000000">
                      <a:alpha val="38000"/>
                    </a:srgbClr>
                  </a:outerShdw>
                </a:effectLst>
              </a:rPr>
              <a:t>C</a:t>
            </a:r>
            <a:r>
              <a:rPr lang="en-US" sz="4000" b="1" cap="none" spc="0" dirty="0">
                <a:ln w="11430"/>
                <a:solidFill>
                  <a:srgbClr val="FF0000"/>
                </a:solidFill>
                <a:effectLst>
                  <a:outerShdw blurRad="50800" dist="39000" dir="5460000" algn="tl">
                    <a:srgbClr val="000000">
                      <a:alpha val="38000"/>
                    </a:srgbClr>
                  </a:outerShdw>
                </a:effectLst>
              </a:rPr>
              <a:t>hronic poisoning</a:t>
            </a:r>
          </a:p>
        </p:txBody>
      </p:sp>
      <p:sp>
        <p:nvSpPr>
          <p:cNvPr id="6" name="TextBox 5"/>
          <p:cNvSpPr txBox="1"/>
          <p:nvPr/>
        </p:nvSpPr>
        <p:spPr>
          <a:xfrm>
            <a:off x="117614" y="905948"/>
            <a:ext cx="8861575" cy="3994170"/>
          </a:xfrm>
          <a:prstGeom prst="rect">
            <a:avLst/>
          </a:prstGeom>
          <a:noFill/>
        </p:spPr>
        <p:txBody>
          <a:bodyPr wrap="square" rtlCol="1">
            <a:spAutoFit/>
          </a:bodyPr>
          <a:lstStyle/>
          <a:p>
            <a:pPr algn="l" rtl="0">
              <a:lnSpc>
                <a:spcPct val="150000"/>
              </a:lnSpc>
            </a:pPr>
            <a:r>
              <a:rPr lang="en-US" sz="2400" dirty="0" smtClean="0"/>
              <a:t>Chronic </a:t>
            </a:r>
            <a:r>
              <a:rPr lang="en-US" sz="2400" dirty="0"/>
              <a:t>lithium toxicity is usually precipitated with introduction of a new medication that may impair renal function/excretion or cause a hypovolemic state. </a:t>
            </a:r>
            <a:endParaRPr lang="en-US" sz="2400" dirty="0" smtClean="0"/>
          </a:p>
          <a:p>
            <a:pPr algn="l" rtl="0">
              <a:lnSpc>
                <a:spcPct val="150000"/>
              </a:lnSpc>
            </a:pPr>
            <a:r>
              <a:rPr lang="en-US" sz="2400" dirty="0" smtClean="0"/>
              <a:t>Symptoms </a:t>
            </a:r>
            <a:r>
              <a:rPr lang="en-US" sz="2400" dirty="0"/>
              <a:t>are </a:t>
            </a:r>
            <a:r>
              <a:rPr lang="en-US" sz="2800" b="1" i="1" dirty="0"/>
              <a:t>primarily neurologic</a:t>
            </a:r>
            <a:r>
              <a:rPr lang="en-US" sz="2400" dirty="0"/>
              <a:t>. </a:t>
            </a:r>
            <a:endParaRPr lang="en-US" sz="2400" dirty="0" smtClean="0"/>
          </a:p>
          <a:p>
            <a:pPr algn="l" rtl="0">
              <a:lnSpc>
                <a:spcPct val="150000"/>
              </a:lnSpc>
            </a:pPr>
            <a:endParaRPr lang="en-US" sz="2400" dirty="0"/>
          </a:p>
          <a:p>
            <a:pPr algn="l" rtl="0">
              <a:lnSpc>
                <a:spcPct val="150000"/>
              </a:lnSpc>
            </a:pPr>
            <a:r>
              <a:rPr lang="en-US" sz="2400" dirty="0" smtClean="0"/>
              <a:t>Mental </a:t>
            </a:r>
            <a:r>
              <a:rPr lang="en-US" sz="2400" dirty="0"/>
              <a:t>status is often altered and can progress to coma and seizures if the diagnosis is unrecognized. </a:t>
            </a:r>
            <a:endParaRPr lang="en-US" sz="2400" dirty="0" smtClean="0"/>
          </a:p>
        </p:txBody>
      </p:sp>
    </p:spTree>
    <p:extLst>
      <p:ext uri="{BB962C8B-B14F-4D97-AF65-F5344CB8AC3E}">
        <p14:creationId xmlns:p14="http://schemas.microsoft.com/office/powerpoint/2010/main" val="2591422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340768"/>
            <a:ext cx="8693470" cy="3250762"/>
          </a:xfrm>
          <a:prstGeom prst="rect">
            <a:avLst/>
          </a:prstGeom>
        </p:spPr>
        <p:txBody>
          <a:bodyPr wrap="square">
            <a:spAutoFit/>
          </a:bodyPr>
          <a:lstStyle/>
          <a:p>
            <a:pPr algn="l" rtl="0">
              <a:lnSpc>
                <a:spcPct val="150000"/>
              </a:lnSpc>
            </a:pPr>
            <a:r>
              <a:rPr lang="en-US" sz="2800" dirty="0">
                <a:latin typeface="Comic Sans MS" panose="030F0702030302020204" pitchFamily="66" charset="0"/>
              </a:rPr>
              <a:t>Many severely poisoned patients can develop a syndrome of irreversible lithium-effectuated neurotoxicity </a:t>
            </a:r>
            <a:r>
              <a:rPr lang="en-US" sz="2800" b="1" dirty="0">
                <a:solidFill>
                  <a:srgbClr val="FF0000"/>
                </a:solidFill>
                <a:latin typeface="Comic Sans MS" panose="030F0702030302020204" pitchFamily="66" charset="0"/>
              </a:rPr>
              <a:t>(SILENT) </a:t>
            </a:r>
            <a:r>
              <a:rPr lang="en-US" sz="2800" dirty="0">
                <a:latin typeface="Comic Sans MS" panose="030F0702030302020204" pitchFamily="66" charset="0"/>
              </a:rPr>
              <a:t>such as cognitive impairment, sensorimotor peripheral neuropathy, and cerebellar dysfunction.</a:t>
            </a:r>
            <a:endParaRPr lang="ar-EG" sz="2800" dirty="0">
              <a:latin typeface="Comic Sans MS" panose="030F0702030302020204" pitchFamily="66" charset="0"/>
            </a:endParaRPr>
          </a:p>
        </p:txBody>
      </p:sp>
      <p:sp>
        <p:nvSpPr>
          <p:cNvPr id="5" name="Rectangle 4"/>
          <p:cNvSpPr/>
          <p:nvPr/>
        </p:nvSpPr>
        <p:spPr>
          <a:xfrm>
            <a:off x="539552" y="272696"/>
            <a:ext cx="614783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i="1" cap="none" spc="0" dirty="0" smtClean="0">
                <a:ln/>
                <a:solidFill>
                  <a:schemeClr val="accent3"/>
                </a:solidFill>
                <a:effectLst/>
              </a:rPr>
              <a:t>SILENT syndrome</a:t>
            </a:r>
            <a:endParaRPr lang="en-US" sz="5400" b="1" i="1" cap="none" spc="0" dirty="0">
              <a:ln/>
              <a:solidFill>
                <a:schemeClr val="accent3"/>
              </a:solidFill>
              <a:effectLst/>
            </a:endParaRPr>
          </a:p>
        </p:txBody>
      </p:sp>
    </p:spTree>
    <p:extLst>
      <p:ext uri="{BB962C8B-B14F-4D97-AF65-F5344CB8AC3E}">
        <p14:creationId xmlns:p14="http://schemas.microsoft.com/office/powerpoint/2010/main" val="3044344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ndications of lithium treat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64371"/>
            <a:ext cx="727280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89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BAFB0DE-5350-2840-87CB-919737160C65}"/>
              </a:ext>
            </a:extLst>
          </p:cNvPr>
          <p:cNvSpPr txBox="1"/>
          <p:nvPr/>
        </p:nvSpPr>
        <p:spPr>
          <a:xfrm>
            <a:off x="257578" y="923330"/>
            <a:ext cx="8634902" cy="5586145"/>
          </a:xfrm>
          <a:prstGeom prst="rect">
            <a:avLst/>
          </a:prstGeom>
          <a:noFill/>
        </p:spPr>
        <p:txBody>
          <a:bodyPr wrap="square" rtlCol="0">
            <a:spAutoFit/>
          </a:bodyPr>
          <a:lstStyle/>
          <a:p>
            <a:pPr algn="l" rtl="0">
              <a:lnSpc>
                <a:spcPct val="150000"/>
              </a:lnSpc>
            </a:pPr>
            <a:r>
              <a:rPr lang="en-GB" sz="2800" b="1" i="1" dirty="0">
                <a:solidFill>
                  <a:srgbClr val="0070C0"/>
                </a:solidFill>
                <a:effectLst/>
                <a:latin typeface="Arial" panose="020B0604020202020204" pitchFamily="34" charset="0"/>
                <a:ea typeface="Times New Roman" panose="02020603050405020304" pitchFamily="18" charset="0"/>
              </a:rPr>
              <a:t>Neurologic </a:t>
            </a:r>
            <a:r>
              <a:rPr lang="en-GB" sz="2800" b="1" i="1" dirty="0" smtClean="0">
                <a:solidFill>
                  <a:srgbClr val="0070C0"/>
                </a:solidFill>
                <a:effectLst/>
                <a:latin typeface="Arial" panose="020B0604020202020204" pitchFamily="34" charset="0"/>
                <a:ea typeface="Times New Roman" panose="02020603050405020304" pitchFamily="18" charset="0"/>
              </a:rPr>
              <a:t>effects :</a:t>
            </a:r>
            <a:endParaRPr lang="en-GB" sz="2800" b="1" i="1" dirty="0">
              <a:solidFill>
                <a:srgbClr val="0070C0"/>
              </a:solidFill>
              <a:effectLst/>
              <a:latin typeface="Times New Roman" panose="02020603050405020304" pitchFamily="18" charset="0"/>
              <a:ea typeface="Times New Roman" panose="02020603050405020304" pitchFamily="18" charset="0"/>
            </a:endParaRPr>
          </a:p>
          <a:p>
            <a:pPr lvl="0" algn="l" rtl="0">
              <a:lnSpc>
                <a:spcPct val="150000"/>
              </a:lnSpc>
            </a:pPr>
            <a:r>
              <a:rPr lang="en-GB" sz="2400" b="1" dirty="0" smtClean="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Coarse</a:t>
            </a:r>
            <a:r>
              <a:rPr lang="en-GB" sz="2400" dirty="0" smtClean="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 Tremors </a:t>
            </a:r>
            <a:r>
              <a:rPr lang="en-GB" sz="2400" b="1" dirty="0" smtClean="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400" b="1" dirty="0"/>
              <a:t>a  fine  tremor is seen  in  therapeutic levels)</a:t>
            </a:r>
            <a:r>
              <a:rPr lang="en-US" sz="2400" dirty="0"/>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400"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Lethargy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400" dirty="0" smtClean="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Confusion</a:t>
            </a:r>
          </a:p>
          <a:p>
            <a:pPr algn="l" rtl="0">
              <a:lnSpc>
                <a:spcPct val="150000"/>
              </a:lnSpc>
            </a:pPr>
            <a:r>
              <a:rPr lang="en-GB" sz="24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Altered mental </a:t>
            </a:r>
            <a:r>
              <a:rPr lang="en-GB" sz="2400" dirty="0" smtClean="0">
                <a:solidFill>
                  <a:srgbClr val="2A2A2A"/>
                </a:solidFill>
                <a:latin typeface="Arial" panose="020B0604020202020204" pitchFamily="34" charset="0"/>
                <a:ea typeface="Times New Roman" panose="02020603050405020304" pitchFamily="18" charset="0"/>
                <a:cs typeface="Times New Roman" panose="02020603050405020304" pitchFamily="18" charset="0"/>
              </a:rPr>
              <a:t>status</a:t>
            </a:r>
            <a:endParaRPr lang="en-GB" sz="2400" dirty="0" smtClean="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endParaRPr>
          </a:p>
          <a:p>
            <a:pPr algn="l" rtl="0">
              <a:lnSpc>
                <a:spcPct val="150000"/>
              </a:lnSpc>
            </a:pPr>
            <a:r>
              <a:rPr lang="en-GB" sz="2400" dirty="0" err="1" smtClean="0">
                <a:solidFill>
                  <a:srgbClr val="2A2A2A"/>
                </a:solidFill>
                <a:latin typeface="Arial" panose="020B0604020202020204" pitchFamily="34" charset="0"/>
                <a:ea typeface="Times New Roman" panose="02020603050405020304" pitchFamily="18" charset="0"/>
                <a:cs typeface="Times New Roman" panose="02020603050405020304" pitchFamily="18" charset="0"/>
              </a:rPr>
              <a:t>Hyperreflexia</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400" dirty="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Seizures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400" dirty="0" smtClean="0">
                <a:solidFill>
                  <a:srgbClr val="2A2A2A"/>
                </a:solidFill>
                <a:effectLst/>
                <a:latin typeface="Arial" panose="020B0604020202020204" pitchFamily="34" charset="0"/>
                <a:ea typeface="Times New Roman" panose="02020603050405020304" pitchFamily="18" charset="0"/>
                <a:cs typeface="Times New Roman" panose="02020603050405020304" pitchFamily="18" charset="0"/>
              </a:rPr>
              <a:t>Coma</a:t>
            </a:r>
          </a:p>
          <a:p>
            <a:pPr lvl="0" algn="l" rtl="0">
              <a:lnSpc>
                <a:spcPct val="150000"/>
              </a:lnSpc>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235541" y="23719"/>
            <a:ext cx="54168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5400" b="1" cap="none" spc="0" dirty="0">
                <a:ln w="11430"/>
                <a:solidFill>
                  <a:srgbClr val="FF0000"/>
                </a:solidFill>
                <a:effectLst>
                  <a:outerShdw blurRad="50800" dist="39000" dir="5460000" algn="tl">
                    <a:srgbClr val="000000">
                      <a:alpha val="38000"/>
                    </a:srgbClr>
                  </a:outerShdw>
                </a:effectLst>
              </a:rPr>
              <a:t>Physical effects</a:t>
            </a:r>
            <a:endParaRPr lang="ar-EG"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26952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99895"/>
            <a:ext cx="8532440" cy="5678478"/>
          </a:xfrm>
          <a:prstGeom prst="rect">
            <a:avLst/>
          </a:prstGeom>
        </p:spPr>
        <p:txBody>
          <a:bodyPr wrap="square">
            <a:spAutoFit/>
          </a:bodyPr>
          <a:lstStyle/>
          <a:p>
            <a:pPr algn="l" rtl="0">
              <a:lnSpc>
                <a:spcPct val="150000"/>
              </a:lnSpc>
            </a:pPr>
            <a:r>
              <a:rPr lang="en-GB" sz="2800" b="1" i="1" dirty="0">
                <a:solidFill>
                  <a:srgbClr val="0070C0"/>
                </a:solidFill>
                <a:latin typeface="Arial" panose="020B0604020202020204" pitchFamily="34" charset="0"/>
                <a:ea typeface="Times New Roman" panose="02020603050405020304" pitchFamily="18" charset="0"/>
              </a:rPr>
              <a:t>Gastrointestinal effects :</a:t>
            </a:r>
            <a:endParaRPr lang="en-GB" sz="2800" b="1" i="1" dirty="0">
              <a:solidFill>
                <a:srgbClr val="0070C0"/>
              </a:solidFill>
              <a:latin typeface="Times New Roman" panose="02020603050405020304" pitchFamily="18" charset="0"/>
              <a:ea typeface="Times New Roman" panose="02020603050405020304" pitchFamily="18" charset="0"/>
            </a:endParaRPr>
          </a:p>
          <a:p>
            <a:pPr lvl="0" algn="l" rtl="0">
              <a:lnSpc>
                <a:spcPct val="150000"/>
              </a:lnSpc>
            </a:pPr>
            <a:r>
              <a:rPr lang="en-GB" sz="24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Nausea</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4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Vomiting</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400" dirty="0" err="1">
                <a:solidFill>
                  <a:srgbClr val="2A2A2A"/>
                </a:solidFill>
                <a:latin typeface="Arial" panose="020B0604020202020204" pitchFamily="34" charset="0"/>
                <a:ea typeface="Times New Roman" panose="02020603050405020304" pitchFamily="18" charset="0"/>
                <a:cs typeface="Times New Roman" panose="02020603050405020304" pitchFamily="18" charset="0"/>
              </a:rPr>
              <a:t>Crampy</a:t>
            </a:r>
            <a:r>
              <a:rPr lang="en-GB" sz="2400"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 abdominal pain</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400" dirty="0" err="1">
                <a:solidFill>
                  <a:srgbClr val="2A2A2A"/>
                </a:solidFill>
                <a:latin typeface="Arial" panose="020B0604020202020204" pitchFamily="34" charset="0"/>
                <a:ea typeface="Times New Roman" panose="02020603050405020304" pitchFamily="18" charset="0"/>
                <a:cs typeface="Times New Roman" panose="02020603050405020304" pitchFamily="18" charset="0"/>
              </a:rPr>
              <a:t>Diarrhea</a:t>
            </a:r>
            <a:endParaRPr lang="en-GB" sz="2400" dirty="0">
              <a:solidFill>
                <a:srgbClr val="2A2A2A"/>
              </a:solidFill>
              <a:latin typeface="Arial" panose="020B0604020202020204" pitchFamily="34" charset="0"/>
              <a:ea typeface="Times New Roman" panose="02020603050405020304" pitchFamily="18" charset="0"/>
              <a:cs typeface="Times New Roman" panose="02020603050405020304" pitchFamily="18" charset="0"/>
            </a:endParaRPr>
          </a:p>
          <a:p>
            <a:pPr lvl="0" algn="l" rtl="0">
              <a:lnSpc>
                <a:spcPct val="150000"/>
              </a:lnSpc>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lvl="0" algn="l" rtl="0">
              <a:lnSpc>
                <a:spcPct val="150000"/>
              </a:lnSpc>
            </a:pPr>
            <a:r>
              <a:rPr lang="en-GB" sz="2800" b="1" i="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Cardiovascular effects :</a:t>
            </a:r>
          </a:p>
          <a:p>
            <a:pPr lvl="0" algn="l" rtl="0">
              <a:lnSpc>
                <a:spcPct val="150000"/>
              </a:lnSpc>
            </a:pPr>
            <a:r>
              <a:rPr lang="en-US" sz="2400" dirty="0"/>
              <a:t>Hypotension</a:t>
            </a:r>
          </a:p>
          <a:p>
            <a:pPr lvl="0" algn="l" rtl="0">
              <a:lnSpc>
                <a:spcPct val="150000"/>
              </a:lnSpc>
            </a:pPr>
            <a:r>
              <a:rPr lang="en-US" sz="2400" dirty="0" err="1"/>
              <a:t>Bradycardia</a:t>
            </a:r>
            <a:endParaRPr lang="en-US" sz="2400" dirty="0"/>
          </a:p>
          <a:p>
            <a:pPr lvl="0" algn="l" rtl="0">
              <a:lnSpc>
                <a:spcPct val="150000"/>
              </a:lnSpc>
            </a:pPr>
            <a:r>
              <a:rPr lang="en-US" sz="2400" dirty="0"/>
              <a:t>Heart  block</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89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8" y="260648"/>
            <a:ext cx="423705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FF0000"/>
                </a:solidFill>
                <a:effectLst>
                  <a:outerShdw blurRad="50800" dist="39000" dir="5460000" algn="tl">
                    <a:srgbClr val="000000">
                      <a:alpha val="38000"/>
                    </a:srgbClr>
                  </a:outerShdw>
                </a:effectLst>
              </a:rPr>
              <a:t>Systemic effects</a:t>
            </a:r>
          </a:p>
        </p:txBody>
      </p:sp>
      <p:sp>
        <p:nvSpPr>
          <p:cNvPr id="3" name="TextBox 2"/>
          <p:cNvSpPr txBox="1"/>
          <p:nvPr/>
        </p:nvSpPr>
        <p:spPr>
          <a:xfrm>
            <a:off x="611560" y="1340768"/>
            <a:ext cx="8352928" cy="369332"/>
          </a:xfrm>
          <a:prstGeom prst="rect">
            <a:avLst/>
          </a:prstGeom>
          <a:noFill/>
        </p:spPr>
        <p:txBody>
          <a:bodyPr wrap="square" rtlCol="1">
            <a:spAutoFit/>
          </a:bodyPr>
          <a:lstStyle/>
          <a:p>
            <a:pPr algn="l" rtl="0"/>
            <a:endParaRPr lang="ar-EG"/>
          </a:p>
        </p:txBody>
      </p:sp>
      <p:sp>
        <p:nvSpPr>
          <p:cNvPr id="4" name="TextBox 3">
            <a:extLst>
              <a:ext uri="{FF2B5EF4-FFF2-40B4-BE49-F238E27FC236}">
                <a16:creationId xmlns:a16="http://schemas.microsoft.com/office/drawing/2014/main" xmlns="" id="{55976484-40A4-C749-AFEE-2136CAF2E7EF}"/>
              </a:ext>
            </a:extLst>
          </p:cNvPr>
          <p:cNvSpPr txBox="1"/>
          <p:nvPr/>
        </p:nvSpPr>
        <p:spPr>
          <a:xfrm>
            <a:off x="179512" y="1138165"/>
            <a:ext cx="8655046" cy="5262979"/>
          </a:xfrm>
          <a:prstGeom prst="rect">
            <a:avLst/>
          </a:prstGeom>
          <a:noFill/>
        </p:spPr>
        <p:txBody>
          <a:bodyPr wrap="square" rtlCol="0">
            <a:spAutoFit/>
          </a:bodyPr>
          <a:lstStyle/>
          <a:p>
            <a:pPr algn="l" rtl="0">
              <a:lnSpc>
                <a:spcPct val="150000"/>
              </a:lnSpc>
            </a:pPr>
            <a:r>
              <a:rPr lang="en-GB" sz="3200" b="1" i="1" dirty="0">
                <a:solidFill>
                  <a:srgbClr val="0070C0"/>
                </a:solidFill>
                <a:effectLst/>
                <a:latin typeface="Arial" panose="020B0604020202020204" pitchFamily="34" charset="0"/>
                <a:ea typeface="Times New Roman" panose="02020603050405020304" pitchFamily="18" charset="0"/>
              </a:rPr>
              <a:t>Renal toxicity </a:t>
            </a:r>
            <a:r>
              <a:rPr lang="en-GB" sz="2400" dirty="0" smtClean="0">
                <a:effectLst/>
                <a:latin typeface="Arial" panose="020B0604020202020204" pitchFamily="34" charset="0"/>
                <a:ea typeface="Times New Roman" panose="02020603050405020304" pitchFamily="18" charset="0"/>
              </a:rPr>
              <a:t>in</a:t>
            </a:r>
            <a:r>
              <a:rPr lang="en-GB" sz="2400" b="1" i="1" dirty="0">
                <a:solidFill>
                  <a:srgbClr val="0070C0"/>
                </a:solidFill>
                <a:latin typeface="Arial" panose="020B0604020202020204" pitchFamily="34" charset="0"/>
                <a:ea typeface="Times New Roman" panose="02020603050405020304" pitchFamily="18" charset="0"/>
              </a:rPr>
              <a:t> </a:t>
            </a:r>
            <a:r>
              <a:rPr lang="en-GB" sz="2400" b="1" dirty="0" smtClean="0">
                <a:solidFill>
                  <a:srgbClr val="2A2A2A"/>
                </a:solidFill>
                <a:effectLst/>
                <a:latin typeface="Arial" panose="020B0604020202020204" pitchFamily="34" charset="0"/>
                <a:ea typeface="Times New Roman" panose="02020603050405020304" pitchFamily="18" charset="0"/>
              </a:rPr>
              <a:t>chronic</a:t>
            </a:r>
            <a:r>
              <a:rPr lang="en-GB" sz="2400" dirty="0" smtClean="0">
                <a:solidFill>
                  <a:srgbClr val="2A2A2A"/>
                </a:solidFill>
                <a:effectLst/>
                <a:latin typeface="Arial" panose="020B0604020202020204" pitchFamily="34" charset="0"/>
                <a:ea typeface="Times New Roman" panose="02020603050405020304" pitchFamily="18" charset="0"/>
              </a:rPr>
              <a:t> </a:t>
            </a:r>
            <a:r>
              <a:rPr lang="en-GB" sz="2400" dirty="0">
                <a:solidFill>
                  <a:srgbClr val="2A2A2A"/>
                </a:solidFill>
                <a:effectLst/>
                <a:latin typeface="Arial" panose="020B0604020202020204" pitchFamily="34" charset="0"/>
                <a:ea typeface="Times New Roman" panose="02020603050405020304" pitchFamily="18" charset="0"/>
              </a:rPr>
              <a:t>lithium </a:t>
            </a:r>
            <a:r>
              <a:rPr lang="en-GB" sz="2400" dirty="0" smtClean="0">
                <a:solidFill>
                  <a:srgbClr val="2A2A2A"/>
                </a:solidFill>
                <a:effectLst/>
                <a:latin typeface="Arial" panose="020B0604020202020204" pitchFamily="34" charset="0"/>
                <a:ea typeface="Times New Roman" panose="02020603050405020304" pitchFamily="18" charset="0"/>
              </a:rPr>
              <a:t>therapy</a:t>
            </a:r>
            <a:endParaRPr lang="en-GB" sz="2400" dirty="0">
              <a:solidFill>
                <a:srgbClr val="2A2A2A"/>
              </a:solidFill>
              <a:latin typeface="Arial" panose="020B0604020202020204" pitchFamily="34" charset="0"/>
              <a:ea typeface="Times New Roman" panose="02020603050405020304" pitchFamily="18" charset="0"/>
            </a:endParaRPr>
          </a:p>
          <a:p>
            <a:pPr marL="342900" indent="-342900" algn="l" rtl="0">
              <a:lnSpc>
                <a:spcPct val="150000"/>
              </a:lnSpc>
              <a:buFont typeface="Wingdings" pitchFamily="2" charset="2"/>
              <a:buChar char="§"/>
            </a:pPr>
            <a:r>
              <a:rPr lang="en-GB" sz="2400" b="1" dirty="0" err="1">
                <a:solidFill>
                  <a:srgbClr val="2A2A2A"/>
                </a:solidFill>
                <a:latin typeface="Arial" panose="020B0604020202020204" pitchFamily="34" charset="0"/>
                <a:ea typeface="Times New Roman" panose="02020603050405020304" pitchFamily="18" charset="0"/>
              </a:rPr>
              <a:t>N</a:t>
            </a:r>
            <a:r>
              <a:rPr lang="en-GB" sz="2400" b="1" dirty="0" err="1" smtClean="0">
                <a:solidFill>
                  <a:srgbClr val="2A2A2A"/>
                </a:solidFill>
                <a:effectLst/>
                <a:latin typeface="Arial" panose="020B0604020202020204" pitchFamily="34" charset="0"/>
                <a:ea typeface="Times New Roman" panose="02020603050405020304" pitchFamily="18" charset="0"/>
              </a:rPr>
              <a:t>ephrogenic</a:t>
            </a:r>
            <a:r>
              <a:rPr lang="en-GB" sz="2400" b="1" dirty="0" smtClean="0">
                <a:solidFill>
                  <a:srgbClr val="2A2A2A"/>
                </a:solidFill>
                <a:effectLst/>
                <a:latin typeface="Arial" panose="020B0604020202020204" pitchFamily="34" charset="0"/>
                <a:ea typeface="Times New Roman" panose="02020603050405020304" pitchFamily="18" charset="0"/>
              </a:rPr>
              <a:t> </a:t>
            </a:r>
            <a:r>
              <a:rPr lang="en-GB" sz="2400" b="1" dirty="0">
                <a:solidFill>
                  <a:srgbClr val="2A2A2A"/>
                </a:solidFill>
                <a:effectLst/>
                <a:latin typeface="Arial" panose="020B0604020202020204" pitchFamily="34" charset="0"/>
                <a:ea typeface="Times New Roman" panose="02020603050405020304" pitchFamily="18" charset="0"/>
              </a:rPr>
              <a:t>diabetes </a:t>
            </a:r>
            <a:r>
              <a:rPr lang="en-GB" sz="2400" b="1" dirty="0" err="1">
                <a:solidFill>
                  <a:srgbClr val="2A2A2A"/>
                </a:solidFill>
                <a:effectLst/>
                <a:latin typeface="Arial" panose="020B0604020202020204" pitchFamily="34" charset="0"/>
                <a:ea typeface="Times New Roman" panose="02020603050405020304" pitchFamily="18" charset="0"/>
              </a:rPr>
              <a:t>insipidus</a:t>
            </a:r>
            <a:r>
              <a:rPr lang="en-GB" sz="2400" b="1" dirty="0">
                <a:solidFill>
                  <a:srgbClr val="2A2A2A"/>
                </a:solidFill>
                <a:effectLst/>
                <a:latin typeface="Arial" panose="020B0604020202020204" pitchFamily="34" charset="0"/>
                <a:ea typeface="Times New Roman" panose="02020603050405020304" pitchFamily="18" charset="0"/>
              </a:rPr>
              <a:t> </a:t>
            </a:r>
            <a:r>
              <a:rPr lang="en-GB" sz="2400" dirty="0" smtClean="0">
                <a:solidFill>
                  <a:srgbClr val="2A2A2A"/>
                </a:solidFill>
                <a:latin typeface="Arial" panose="020B0604020202020204" pitchFamily="34" charset="0"/>
                <a:ea typeface="Times New Roman" panose="02020603050405020304" pitchFamily="18" charset="0"/>
              </a:rPr>
              <a:t>&gt;&gt;</a:t>
            </a:r>
            <a:r>
              <a:rPr lang="en-GB" sz="2400" dirty="0" smtClean="0">
                <a:solidFill>
                  <a:srgbClr val="2A2A2A"/>
                </a:solidFill>
                <a:effectLst/>
                <a:latin typeface="Arial" panose="020B0604020202020204" pitchFamily="34" charset="0"/>
                <a:ea typeface="Times New Roman" panose="02020603050405020304" pitchFamily="18" charset="0"/>
              </a:rPr>
              <a:t>the </a:t>
            </a:r>
            <a:r>
              <a:rPr lang="en-GB" sz="2400" dirty="0">
                <a:solidFill>
                  <a:srgbClr val="2A2A2A"/>
                </a:solidFill>
                <a:effectLst/>
                <a:latin typeface="Arial" panose="020B0604020202020204" pitchFamily="34" charset="0"/>
                <a:ea typeface="Times New Roman" panose="02020603050405020304" pitchFamily="18" charset="0"/>
              </a:rPr>
              <a:t>most severe manifestation</a:t>
            </a:r>
            <a:r>
              <a:rPr lang="en-GB" sz="2400" dirty="0" smtClean="0">
                <a:solidFill>
                  <a:srgbClr val="2A2A2A"/>
                </a:solidFill>
                <a:effectLst/>
                <a:latin typeface="Arial" panose="020B0604020202020204" pitchFamily="34" charset="0"/>
                <a:ea typeface="Times New Roman" panose="02020603050405020304" pitchFamily="18" charset="0"/>
              </a:rPr>
              <a:t>.</a:t>
            </a:r>
          </a:p>
          <a:p>
            <a:pPr algn="l" rtl="0">
              <a:lnSpc>
                <a:spcPct val="150000"/>
              </a:lnSpc>
            </a:pPr>
            <a:r>
              <a:rPr lang="en-GB" sz="2400" dirty="0" smtClean="0">
                <a:solidFill>
                  <a:srgbClr val="2A2A2A"/>
                </a:solidFill>
                <a:effectLst/>
                <a:latin typeface="Arial" panose="020B0604020202020204" pitchFamily="34" charset="0"/>
                <a:ea typeface="Times New Roman" panose="02020603050405020304" pitchFamily="18" charset="0"/>
              </a:rPr>
              <a:t> (Lithium </a:t>
            </a:r>
            <a:r>
              <a:rPr lang="en-GB" sz="2400" dirty="0">
                <a:solidFill>
                  <a:srgbClr val="2A2A2A"/>
                </a:solidFill>
                <a:effectLst/>
                <a:latin typeface="Arial" panose="020B0604020202020204" pitchFamily="34" charset="0"/>
                <a:ea typeface="Times New Roman" panose="02020603050405020304" pitchFamily="18" charset="0"/>
              </a:rPr>
              <a:t>inhibits the action of </a:t>
            </a:r>
            <a:r>
              <a:rPr lang="en-GB" sz="2400" dirty="0" smtClean="0">
                <a:solidFill>
                  <a:srgbClr val="2A2A2A"/>
                </a:solidFill>
                <a:effectLst/>
                <a:latin typeface="Arial" panose="020B0604020202020204" pitchFamily="34" charset="0"/>
                <a:ea typeface="Times New Roman" panose="02020603050405020304" pitchFamily="18" charset="0"/>
              </a:rPr>
              <a:t>(ADH</a:t>
            </a:r>
            <a:r>
              <a:rPr lang="en-GB" sz="2400" dirty="0">
                <a:solidFill>
                  <a:srgbClr val="2A2A2A"/>
                </a:solidFill>
                <a:effectLst/>
                <a:latin typeface="Arial" panose="020B0604020202020204" pitchFamily="34" charset="0"/>
                <a:ea typeface="Times New Roman" panose="02020603050405020304" pitchFamily="18" charset="0"/>
              </a:rPr>
              <a:t>) on the distal renal tubule, impairing sodium and water reabsorption. </a:t>
            </a:r>
            <a:endParaRPr lang="en-GB" sz="2400" dirty="0" smtClean="0">
              <a:solidFill>
                <a:srgbClr val="2A2A2A"/>
              </a:solidFill>
              <a:effectLst/>
              <a:latin typeface="Arial" panose="020B0604020202020204" pitchFamily="34" charset="0"/>
              <a:ea typeface="Times New Roman" panose="02020603050405020304" pitchFamily="18" charset="0"/>
            </a:endParaRPr>
          </a:p>
          <a:p>
            <a:pPr marL="342900" indent="-342900" algn="l" rtl="0">
              <a:lnSpc>
                <a:spcPct val="150000"/>
              </a:lnSpc>
              <a:buFont typeface="Wingdings" pitchFamily="2" charset="2"/>
              <a:buChar char="§"/>
            </a:pPr>
            <a:r>
              <a:rPr lang="en-GB" sz="2400" b="1" dirty="0">
                <a:solidFill>
                  <a:srgbClr val="2A2A2A"/>
                </a:solidFill>
                <a:latin typeface="Arial" panose="020B0604020202020204" pitchFamily="34" charset="0"/>
                <a:ea typeface="Times New Roman" panose="02020603050405020304" pitchFamily="18" charset="0"/>
              </a:rPr>
              <a:t>R</a:t>
            </a:r>
            <a:r>
              <a:rPr lang="en-GB" sz="2400" b="1" dirty="0" smtClean="0">
                <a:solidFill>
                  <a:srgbClr val="2A2A2A"/>
                </a:solidFill>
                <a:effectLst/>
                <a:latin typeface="Arial" panose="020B0604020202020204" pitchFamily="34" charset="0"/>
                <a:ea typeface="Times New Roman" panose="02020603050405020304" pitchFamily="18" charset="0"/>
              </a:rPr>
              <a:t>enal </a:t>
            </a:r>
            <a:r>
              <a:rPr lang="en-GB" sz="2400" b="1" dirty="0">
                <a:solidFill>
                  <a:srgbClr val="2A2A2A"/>
                </a:solidFill>
                <a:effectLst/>
                <a:latin typeface="Arial" panose="020B0604020202020204" pitchFamily="34" charset="0"/>
                <a:ea typeface="Times New Roman" panose="02020603050405020304" pitchFamily="18" charset="0"/>
              </a:rPr>
              <a:t>tubular </a:t>
            </a:r>
            <a:r>
              <a:rPr lang="en-GB" sz="2400" b="1" dirty="0" smtClean="0">
                <a:solidFill>
                  <a:srgbClr val="2A2A2A"/>
                </a:solidFill>
                <a:effectLst/>
                <a:latin typeface="Arial" panose="020B0604020202020204" pitchFamily="34" charset="0"/>
                <a:ea typeface="Times New Roman" panose="02020603050405020304" pitchFamily="18" charset="0"/>
              </a:rPr>
              <a:t>acidosis</a:t>
            </a:r>
            <a:endParaRPr lang="en-GB" sz="2400" dirty="0" smtClean="0">
              <a:solidFill>
                <a:srgbClr val="2A2A2A"/>
              </a:solidFill>
              <a:effectLst/>
              <a:latin typeface="Arial" panose="020B0604020202020204" pitchFamily="34" charset="0"/>
              <a:ea typeface="Times New Roman" panose="02020603050405020304" pitchFamily="18" charset="0"/>
            </a:endParaRPr>
          </a:p>
          <a:p>
            <a:pPr marL="342900" indent="-342900" algn="l" rtl="0">
              <a:lnSpc>
                <a:spcPct val="150000"/>
              </a:lnSpc>
              <a:buFont typeface="Wingdings" pitchFamily="2" charset="2"/>
              <a:buChar char="§"/>
            </a:pPr>
            <a:r>
              <a:rPr lang="en-GB" sz="2400" b="1" dirty="0">
                <a:solidFill>
                  <a:srgbClr val="2A2A2A"/>
                </a:solidFill>
                <a:latin typeface="Arial" panose="020B0604020202020204" pitchFamily="34" charset="0"/>
                <a:ea typeface="Times New Roman" panose="02020603050405020304" pitchFamily="18" charset="0"/>
              </a:rPr>
              <a:t>C</a:t>
            </a:r>
            <a:r>
              <a:rPr lang="en-GB" sz="2400" b="1" dirty="0" smtClean="0">
                <a:solidFill>
                  <a:srgbClr val="2A2A2A"/>
                </a:solidFill>
                <a:effectLst/>
                <a:latin typeface="Arial" panose="020B0604020202020204" pitchFamily="34" charset="0"/>
                <a:ea typeface="Times New Roman" panose="02020603050405020304" pitchFamily="18" charset="0"/>
              </a:rPr>
              <a:t>hronic </a:t>
            </a:r>
            <a:r>
              <a:rPr lang="en-GB" sz="2400" b="1" dirty="0" err="1">
                <a:solidFill>
                  <a:srgbClr val="2A2A2A"/>
                </a:solidFill>
                <a:effectLst/>
                <a:latin typeface="Arial" panose="020B0604020202020204" pitchFamily="34" charset="0"/>
                <a:ea typeface="Times New Roman" panose="02020603050405020304" pitchFamily="18" charset="0"/>
              </a:rPr>
              <a:t>tubulointerstitial</a:t>
            </a:r>
            <a:r>
              <a:rPr lang="en-GB" sz="2400" b="1" dirty="0">
                <a:solidFill>
                  <a:srgbClr val="2A2A2A"/>
                </a:solidFill>
                <a:effectLst/>
                <a:latin typeface="Arial" panose="020B0604020202020204" pitchFamily="34" charset="0"/>
                <a:ea typeface="Times New Roman" panose="02020603050405020304" pitchFamily="18" charset="0"/>
              </a:rPr>
              <a:t> </a:t>
            </a:r>
            <a:r>
              <a:rPr lang="en-GB" sz="2400" b="1" dirty="0" smtClean="0">
                <a:solidFill>
                  <a:srgbClr val="2A2A2A"/>
                </a:solidFill>
                <a:effectLst/>
                <a:latin typeface="Arial" panose="020B0604020202020204" pitchFamily="34" charset="0"/>
                <a:ea typeface="Times New Roman" panose="02020603050405020304" pitchFamily="18" charset="0"/>
              </a:rPr>
              <a:t>nephritis </a:t>
            </a:r>
            <a:r>
              <a:rPr lang="en-GB" sz="2400" dirty="0">
                <a:solidFill>
                  <a:srgbClr val="2A2A2A"/>
                </a:solidFill>
                <a:effectLst/>
                <a:latin typeface="Arial" panose="020B0604020202020204" pitchFamily="34" charset="0"/>
                <a:ea typeface="Times New Roman" panose="02020603050405020304" pitchFamily="18" charset="0"/>
              </a:rPr>
              <a:t>and</a:t>
            </a:r>
            <a:r>
              <a:rPr lang="en-GB" sz="2400" dirty="0">
                <a:effectLst/>
                <a:latin typeface="Arial" panose="020B0604020202020204" pitchFamily="34" charset="0"/>
                <a:ea typeface="Times New Roman" panose="02020603050405020304" pitchFamily="18" charset="0"/>
              </a:rPr>
              <a:t> </a:t>
            </a:r>
            <a:r>
              <a:rPr lang="en-GB" sz="2400" b="1" dirty="0" err="1">
                <a:latin typeface="Arial" panose="020B0604020202020204" pitchFamily="34" charset="0"/>
                <a:ea typeface="Times New Roman" panose="02020603050405020304" pitchFamily="18" charset="0"/>
              </a:rPr>
              <a:t>N</a:t>
            </a:r>
            <a:r>
              <a:rPr lang="en-GB" sz="2400" b="1" dirty="0" err="1" smtClean="0">
                <a:effectLst/>
                <a:latin typeface="Arial" panose="020B0604020202020204" pitchFamily="34" charset="0"/>
                <a:ea typeface="Times New Roman" panose="02020603050405020304" pitchFamily="18" charset="0"/>
              </a:rPr>
              <a:t>ephrotic</a:t>
            </a:r>
            <a:r>
              <a:rPr lang="en-GB" sz="2400" b="1" dirty="0" smtClean="0">
                <a:effectLst/>
                <a:latin typeface="Arial" panose="020B0604020202020204" pitchFamily="34" charset="0"/>
                <a:ea typeface="Times New Roman" panose="02020603050405020304" pitchFamily="18" charset="0"/>
              </a:rPr>
              <a:t> syndrome</a:t>
            </a:r>
            <a:endParaRPr lang="en-GB" sz="2400" b="1" dirty="0">
              <a:effectLst/>
              <a:latin typeface="Times New Roman" panose="02020603050405020304" pitchFamily="18" charset="0"/>
              <a:ea typeface="Times New Roman" panose="02020603050405020304" pitchFamily="18" charset="0"/>
            </a:endParaRPr>
          </a:p>
          <a:p>
            <a:pPr algn="l" rtl="0">
              <a:lnSpc>
                <a:spcPct val="150000"/>
              </a:lnSpc>
            </a:pPr>
            <a:r>
              <a:rPr lang="en-GB" sz="2400" dirty="0">
                <a:solidFill>
                  <a:srgbClr val="2A2A2A"/>
                </a:solidFill>
                <a:effectLst/>
                <a:latin typeface="Arial" panose="020B0604020202020204" pitchFamily="34"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5864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37802"/>
            <a:ext cx="8424936" cy="3600986"/>
          </a:xfrm>
          <a:prstGeom prst="rect">
            <a:avLst/>
          </a:prstGeom>
        </p:spPr>
        <p:txBody>
          <a:bodyPr wrap="square">
            <a:spAutoFit/>
          </a:bodyPr>
          <a:lstStyle/>
          <a:p>
            <a:pPr lvl="1" algn="l" rtl="0">
              <a:lnSpc>
                <a:spcPct val="150000"/>
              </a:lnSpc>
            </a:pPr>
            <a:r>
              <a:rPr lang="en-GB" sz="3200" b="1" i="1" dirty="0">
                <a:solidFill>
                  <a:srgbClr val="0070C0"/>
                </a:solidFill>
                <a:latin typeface="Arial" panose="020B0604020202020204" pitchFamily="34" charset="0"/>
                <a:ea typeface="Times New Roman" panose="02020603050405020304" pitchFamily="18" charset="0"/>
              </a:rPr>
              <a:t>Hypothyroidism</a:t>
            </a:r>
            <a:r>
              <a:rPr lang="en-GB" sz="2400" dirty="0">
                <a:solidFill>
                  <a:srgbClr val="2A2A2A"/>
                </a:solidFill>
                <a:latin typeface="Arial" panose="020B0604020202020204" pitchFamily="34" charset="0"/>
                <a:ea typeface="Times New Roman" panose="02020603050405020304" pitchFamily="18" charset="0"/>
              </a:rPr>
              <a:t> &gt;&gt;&gt;</a:t>
            </a:r>
            <a:r>
              <a:rPr lang="en-GB" sz="2400" b="1" dirty="0" err="1">
                <a:solidFill>
                  <a:srgbClr val="0070C0"/>
                </a:solidFill>
                <a:latin typeface="Arial" panose="020B0604020202020204" pitchFamily="34" charset="0"/>
                <a:ea typeface="Times New Roman" panose="02020603050405020304" pitchFamily="18" charset="0"/>
              </a:rPr>
              <a:t>Myxedema</a:t>
            </a:r>
            <a:r>
              <a:rPr lang="en-GB" sz="2400" b="1" dirty="0">
                <a:solidFill>
                  <a:srgbClr val="0070C0"/>
                </a:solidFill>
                <a:latin typeface="Arial" panose="020B0604020202020204" pitchFamily="34" charset="0"/>
                <a:ea typeface="Times New Roman" panose="02020603050405020304" pitchFamily="18" charset="0"/>
              </a:rPr>
              <a:t> coma</a:t>
            </a:r>
            <a:r>
              <a:rPr lang="en-GB" sz="2400" dirty="0">
                <a:solidFill>
                  <a:srgbClr val="2A2A2A"/>
                </a:solidFill>
                <a:latin typeface="Arial" panose="020B0604020202020204" pitchFamily="34" charset="0"/>
                <a:ea typeface="Times New Roman" panose="02020603050405020304" pitchFamily="18" charset="0"/>
              </a:rPr>
              <a:t> has been reported as a complication of toxicity.</a:t>
            </a:r>
            <a:endParaRPr lang="en-GB" sz="2400" dirty="0">
              <a:latin typeface="Times New Roman" panose="02020603050405020304" pitchFamily="18" charset="0"/>
              <a:ea typeface="Times New Roman" panose="02020603050405020304" pitchFamily="18" charset="0"/>
            </a:endParaRPr>
          </a:p>
          <a:p>
            <a:pPr lvl="1" algn="l" rtl="0">
              <a:lnSpc>
                <a:spcPct val="150000"/>
              </a:lnSpc>
            </a:pPr>
            <a:r>
              <a:rPr lang="en-GB" sz="2400" dirty="0">
                <a:solidFill>
                  <a:srgbClr val="2A2A2A"/>
                </a:solidFill>
                <a:latin typeface="Arial" panose="020B0604020202020204" pitchFamily="34" charset="0"/>
                <a:ea typeface="Times New Roman" panose="02020603050405020304" pitchFamily="18" charset="0"/>
              </a:rPr>
              <a:t>Acute exposure to lithium can cause </a:t>
            </a:r>
            <a:r>
              <a:rPr lang="en-GB" sz="3200" b="1" i="1" dirty="0" err="1">
                <a:solidFill>
                  <a:srgbClr val="0070C0"/>
                </a:solidFill>
                <a:latin typeface="Arial" panose="020B0604020202020204" pitchFamily="34" charset="0"/>
                <a:ea typeface="Times New Roman" panose="02020603050405020304" pitchFamily="18" charset="0"/>
              </a:rPr>
              <a:t>leukocytosis</a:t>
            </a:r>
            <a:r>
              <a:rPr lang="en-GB" sz="2400" dirty="0">
                <a:solidFill>
                  <a:srgbClr val="2A2A2A"/>
                </a:solidFill>
                <a:latin typeface="Arial" panose="020B0604020202020204" pitchFamily="34" charset="0"/>
                <a:ea typeface="Times New Roman" panose="02020603050405020304" pitchFamily="18" charset="0"/>
              </a:rPr>
              <a:t>, whereas Chronic exposure can produce </a:t>
            </a:r>
            <a:r>
              <a:rPr lang="en-GB" sz="3200" b="1" i="1" dirty="0">
                <a:solidFill>
                  <a:srgbClr val="0070C0"/>
                </a:solidFill>
                <a:latin typeface="Arial" panose="020B0604020202020204" pitchFamily="34" charset="0"/>
                <a:ea typeface="Times New Roman" panose="02020603050405020304" pitchFamily="18" charset="0"/>
              </a:rPr>
              <a:t>aplastic </a:t>
            </a:r>
            <a:r>
              <a:rPr lang="en-GB" sz="3200" b="1" i="1" dirty="0" err="1">
                <a:solidFill>
                  <a:srgbClr val="0070C0"/>
                </a:solidFill>
                <a:latin typeface="Arial" panose="020B0604020202020204" pitchFamily="34" charset="0"/>
                <a:ea typeface="Times New Roman" panose="02020603050405020304" pitchFamily="18" charset="0"/>
              </a:rPr>
              <a:t>anemia</a:t>
            </a:r>
            <a:r>
              <a:rPr lang="en-GB" sz="2400" dirty="0">
                <a:solidFill>
                  <a:srgbClr val="2A2A2A"/>
                </a:solidFill>
                <a:latin typeface="Arial" panose="020B0604020202020204" pitchFamily="34" charset="0"/>
                <a:ea typeface="Times New Roman" panose="02020603050405020304" pitchFamily="18" charset="0"/>
              </a:rPr>
              <a:t>.</a:t>
            </a:r>
            <a:endParaRPr lang="en-GB"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8865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9308E4D-A7A5-7C4B-AA00-18D146504DBA}"/>
              </a:ext>
            </a:extLst>
          </p:cNvPr>
          <p:cNvSpPr/>
          <p:nvPr/>
        </p:nvSpPr>
        <p:spPr>
          <a:xfrm>
            <a:off x="1259631" y="34823"/>
            <a:ext cx="5453737"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GB"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Laboratory studies</a:t>
            </a: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t>
            </a:r>
          </a:p>
        </p:txBody>
      </p:sp>
      <p:sp>
        <p:nvSpPr>
          <p:cNvPr id="8" name="TextBox 7">
            <a:extLst>
              <a:ext uri="{FF2B5EF4-FFF2-40B4-BE49-F238E27FC236}">
                <a16:creationId xmlns:a16="http://schemas.microsoft.com/office/drawing/2014/main" xmlns="" id="{63AEAB01-3297-C84D-A679-166435CBF7A1}"/>
              </a:ext>
            </a:extLst>
          </p:cNvPr>
          <p:cNvSpPr txBox="1"/>
          <p:nvPr/>
        </p:nvSpPr>
        <p:spPr>
          <a:xfrm>
            <a:off x="-269" y="1268760"/>
            <a:ext cx="8856984" cy="3416320"/>
          </a:xfrm>
          <a:prstGeom prst="rect">
            <a:avLst/>
          </a:prstGeom>
          <a:noFill/>
        </p:spPr>
        <p:txBody>
          <a:bodyPr wrap="square" rtlCol="0">
            <a:spAutoFit/>
          </a:bodyPr>
          <a:lstStyle/>
          <a:p>
            <a:pPr algn="l" rtl="0">
              <a:lnSpc>
                <a:spcPct val="150000"/>
              </a:lnSpc>
            </a:pPr>
            <a:r>
              <a:rPr lang="en-GB" sz="2400" b="1" dirty="0" smtClean="0">
                <a:solidFill>
                  <a:srgbClr val="0070C0"/>
                </a:solidFill>
                <a:effectLst/>
                <a:latin typeface="Arial" panose="020B0604020202020204" pitchFamily="34" charset="0"/>
                <a:ea typeface="Times New Roman" panose="02020603050405020304" pitchFamily="18" charset="0"/>
              </a:rPr>
              <a:t>Lithium Level :  </a:t>
            </a:r>
            <a:r>
              <a:rPr lang="en-US" sz="2400" dirty="0">
                <a:latin typeface="Calibri"/>
                <a:ea typeface="Calibri"/>
                <a:cs typeface="Arial"/>
              </a:rPr>
              <a:t>However, levels may not correlate with clinical </a:t>
            </a:r>
            <a:r>
              <a:rPr lang="en-US" sz="2400" dirty="0" smtClean="0">
                <a:latin typeface="Calibri"/>
                <a:ea typeface="Calibri"/>
                <a:cs typeface="Arial"/>
              </a:rPr>
              <a:t>symptoms. </a:t>
            </a:r>
            <a:r>
              <a:rPr lang="en-US" sz="2400" dirty="0"/>
              <a:t>Serial levels may be warranted in cases of sustained-release tablets. </a:t>
            </a:r>
            <a:endParaRPr lang="en-GB" sz="2400" b="1" dirty="0" smtClean="0">
              <a:solidFill>
                <a:srgbClr val="0070C0"/>
              </a:solidFill>
              <a:effectLst/>
              <a:latin typeface="Arial" panose="020B0604020202020204" pitchFamily="34" charset="0"/>
              <a:ea typeface="Times New Roman" panose="02020603050405020304" pitchFamily="18" charset="0"/>
            </a:endParaRPr>
          </a:p>
          <a:p>
            <a:pPr algn="l" rtl="0">
              <a:lnSpc>
                <a:spcPct val="150000"/>
              </a:lnSpc>
            </a:pPr>
            <a:r>
              <a:rPr lang="en-GB" sz="2400" b="1" dirty="0" smtClean="0">
                <a:solidFill>
                  <a:srgbClr val="0070C0"/>
                </a:solidFill>
                <a:effectLst/>
                <a:latin typeface="Arial" panose="020B0604020202020204" pitchFamily="34" charset="0"/>
                <a:ea typeface="Times New Roman" panose="02020603050405020304" pitchFamily="18" charset="0"/>
              </a:rPr>
              <a:t>Urinalysis</a:t>
            </a:r>
            <a:r>
              <a:rPr lang="en-GB" sz="2400" b="1" dirty="0">
                <a:solidFill>
                  <a:srgbClr val="0070C0"/>
                </a:solidFill>
                <a:effectLst/>
                <a:latin typeface="Arial" panose="020B0604020202020204" pitchFamily="34" charset="0"/>
                <a:ea typeface="Times New Roman" panose="02020603050405020304" pitchFamily="18" charset="0"/>
              </a:rPr>
              <a:t>, electrolyte levels, and renal function</a:t>
            </a:r>
            <a:r>
              <a:rPr lang="en-GB" sz="2400" dirty="0">
                <a:solidFill>
                  <a:srgbClr val="2A2A2A"/>
                </a:solidFill>
                <a:effectLst/>
                <a:latin typeface="Arial" panose="020B0604020202020204" pitchFamily="34" charset="0"/>
                <a:ea typeface="Times New Roman" panose="02020603050405020304" pitchFamily="18" charset="0"/>
              </a:rPr>
              <a:t> </a:t>
            </a:r>
            <a:endParaRPr lang="en-GB" sz="2400" dirty="0">
              <a:solidFill>
                <a:srgbClr val="2A2A2A"/>
              </a:solidFill>
              <a:latin typeface="Arial" panose="020B0604020202020204" pitchFamily="34" charset="0"/>
              <a:ea typeface="Times New Roman" panose="02020603050405020304" pitchFamily="18" charset="0"/>
            </a:endParaRPr>
          </a:p>
          <a:p>
            <a:pPr algn="l" rtl="0">
              <a:lnSpc>
                <a:spcPct val="150000"/>
              </a:lnSpc>
            </a:pPr>
            <a:r>
              <a:rPr lang="en-GB" sz="2400" dirty="0" smtClean="0">
                <a:solidFill>
                  <a:srgbClr val="2A2A2A"/>
                </a:solidFill>
                <a:effectLst/>
                <a:latin typeface="Arial" panose="020B0604020202020204" pitchFamily="34" charset="0"/>
                <a:ea typeface="Times New Roman" panose="02020603050405020304" pitchFamily="18" charset="0"/>
              </a:rPr>
              <a:t> </a:t>
            </a:r>
            <a:r>
              <a:rPr lang="en-GB" sz="2400" dirty="0">
                <a:solidFill>
                  <a:srgbClr val="2A2A2A"/>
                </a:solidFill>
                <a:effectLst/>
                <a:latin typeface="Arial" panose="020B0604020202020204" pitchFamily="34" charset="0"/>
                <a:ea typeface="Times New Roman" panose="02020603050405020304" pitchFamily="18" charset="0"/>
              </a:rPr>
              <a:t>A </a:t>
            </a:r>
            <a:r>
              <a:rPr lang="en-GB" sz="2400" dirty="0">
                <a:solidFill>
                  <a:srgbClr val="FF0000"/>
                </a:solidFill>
                <a:effectLst/>
                <a:latin typeface="Arial" panose="020B0604020202020204" pitchFamily="34" charset="0"/>
                <a:ea typeface="Times New Roman" panose="02020603050405020304" pitchFamily="18" charset="0"/>
              </a:rPr>
              <a:t>low anion gap </a:t>
            </a:r>
            <a:r>
              <a:rPr lang="en-GB" sz="2400" dirty="0" smtClean="0">
                <a:solidFill>
                  <a:srgbClr val="2A2A2A"/>
                </a:solidFill>
                <a:effectLst/>
                <a:latin typeface="Arial" panose="020B0604020202020204" pitchFamily="34" charset="0"/>
                <a:ea typeface="Times New Roman" panose="02020603050405020304" pitchFamily="18" charset="0"/>
              </a:rPr>
              <a:t>or </a:t>
            </a:r>
            <a:r>
              <a:rPr lang="en-GB" sz="2400" dirty="0">
                <a:solidFill>
                  <a:srgbClr val="2A2A2A"/>
                </a:solidFill>
                <a:effectLst/>
                <a:latin typeface="Arial" panose="020B0604020202020204" pitchFamily="34" charset="0"/>
                <a:ea typeface="Times New Roman" panose="02020603050405020304" pitchFamily="18" charset="0"/>
              </a:rPr>
              <a:t>a </a:t>
            </a:r>
            <a:r>
              <a:rPr lang="en-GB" sz="2400" dirty="0">
                <a:solidFill>
                  <a:srgbClr val="FF0000"/>
                </a:solidFill>
                <a:effectLst/>
                <a:latin typeface="Arial" panose="020B0604020202020204" pitchFamily="34" charset="0"/>
                <a:ea typeface="Times New Roman" panose="02020603050405020304" pitchFamily="18" charset="0"/>
              </a:rPr>
              <a:t>low urine specific gravity </a:t>
            </a:r>
            <a:r>
              <a:rPr lang="en-GB" sz="2400" dirty="0">
                <a:solidFill>
                  <a:srgbClr val="2A2A2A"/>
                </a:solidFill>
                <a:effectLst/>
                <a:latin typeface="Arial" panose="020B0604020202020204" pitchFamily="34" charset="0"/>
                <a:ea typeface="Times New Roman" panose="02020603050405020304" pitchFamily="18" charset="0"/>
              </a:rPr>
              <a:t>may suggest lithium toxicity due to sodium loss. </a:t>
            </a:r>
            <a:endParaRPr lang="en-GB" sz="2400" dirty="0" smtClean="0">
              <a:solidFill>
                <a:srgbClr val="2A2A2A"/>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79188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92696"/>
            <a:ext cx="8568952" cy="4524315"/>
          </a:xfrm>
          <a:prstGeom prst="rect">
            <a:avLst/>
          </a:prstGeom>
        </p:spPr>
        <p:txBody>
          <a:bodyPr wrap="square">
            <a:spAutoFit/>
          </a:bodyPr>
          <a:lstStyle/>
          <a:p>
            <a:pPr algn="l" rtl="0">
              <a:lnSpc>
                <a:spcPct val="150000"/>
              </a:lnSpc>
            </a:pPr>
            <a:r>
              <a:rPr lang="en-GB" sz="2400" b="1" dirty="0">
                <a:solidFill>
                  <a:srgbClr val="0070C0"/>
                </a:solidFill>
                <a:latin typeface="Arial" panose="020B0604020202020204" pitchFamily="34" charset="0"/>
                <a:ea typeface="Times New Roman" panose="02020603050405020304" pitchFamily="18" charset="0"/>
              </a:rPr>
              <a:t>Thyroid function test </a:t>
            </a:r>
            <a:r>
              <a:rPr lang="en-GB" sz="2400" dirty="0">
                <a:solidFill>
                  <a:srgbClr val="2A2A2A"/>
                </a:solidFill>
                <a:latin typeface="Arial" panose="020B0604020202020204" pitchFamily="34" charset="0"/>
                <a:ea typeface="Times New Roman" panose="02020603050405020304" pitchFamily="18" charset="0"/>
              </a:rPr>
              <a:t>&gt;&gt; considered in patients presenting with symptoms suggestive of hypothyroidism.</a:t>
            </a:r>
            <a:endParaRPr lang="en-GB" sz="2400" dirty="0">
              <a:latin typeface="Times New Roman" panose="02020603050405020304" pitchFamily="18" charset="0"/>
              <a:ea typeface="Times New Roman" panose="02020603050405020304" pitchFamily="18" charset="0"/>
            </a:endParaRPr>
          </a:p>
          <a:p>
            <a:pPr algn="l" rtl="0">
              <a:lnSpc>
                <a:spcPct val="150000"/>
              </a:lnSpc>
            </a:pPr>
            <a:r>
              <a:rPr lang="en-GB" sz="2400" dirty="0">
                <a:solidFill>
                  <a:srgbClr val="FF0000"/>
                </a:solidFill>
                <a:latin typeface="Arial" panose="020B0604020202020204" pitchFamily="34" charset="0"/>
                <a:ea typeface="Times New Roman" panose="02020603050405020304" pitchFamily="18" charset="0"/>
              </a:rPr>
              <a:t>Co-</a:t>
            </a:r>
            <a:r>
              <a:rPr lang="en-GB" sz="2400" dirty="0" err="1">
                <a:solidFill>
                  <a:srgbClr val="FF0000"/>
                </a:solidFill>
                <a:latin typeface="Arial" panose="020B0604020202020204" pitchFamily="34" charset="0"/>
                <a:ea typeface="Times New Roman" panose="02020603050405020304" pitchFamily="18" charset="0"/>
              </a:rPr>
              <a:t>ingestants</a:t>
            </a:r>
            <a:r>
              <a:rPr lang="en-GB" sz="2400" dirty="0">
                <a:solidFill>
                  <a:srgbClr val="2A2A2A"/>
                </a:solidFill>
                <a:latin typeface="Arial" panose="020B0604020202020204" pitchFamily="34" charset="0"/>
                <a:ea typeface="Times New Roman" panose="02020603050405020304" pitchFamily="18" charset="0"/>
              </a:rPr>
              <a:t> should also be considered in cases of intentional overdose. </a:t>
            </a:r>
            <a:r>
              <a:rPr lang="en-GB" sz="2400" b="1" dirty="0">
                <a:solidFill>
                  <a:srgbClr val="0070C0"/>
                </a:solidFill>
                <a:latin typeface="Arial" panose="020B0604020202020204" pitchFamily="34" charset="0"/>
                <a:ea typeface="Times New Roman" panose="02020603050405020304" pitchFamily="18" charset="0"/>
              </a:rPr>
              <a:t>An acetaminophen level </a:t>
            </a:r>
            <a:r>
              <a:rPr lang="en-GB" sz="2400" dirty="0">
                <a:solidFill>
                  <a:srgbClr val="2A2A2A"/>
                </a:solidFill>
                <a:latin typeface="Arial" panose="020B0604020202020204" pitchFamily="34" charset="0"/>
                <a:ea typeface="Times New Roman" panose="02020603050405020304" pitchFamily="18" charset="0"/>
              </a:rPr>
              <a:t>should be obtained in every patient suspected of intentional overdose.</a:t>
            </a:r>
            <a:endParaRPr lang="en-GB" sz="2400" dirty="0">
              <a:latin typeface="Times New Roman" panose="02020603050405020304" pitchFamily="18" charset="0"/>
              <a:ea typeface="Times New Roman" panose="02020603050405020304" pitchFamily="18" charset="0"/>
            </a:endParaRPr>
          </a:p>
          <a:p>
            <a:pPr algn="l" rtl="0">
              <a:lnSpc>
                <a:spcPct val="150000"/>
              </a:lnSpc>
            </a:pPr>
            <a:r>
              <a:rPr lang="en-GB" sz="2400" b="1" dirty="0">
                <a:solidFill>
                  <a:srgbClr val="0070C0"/>
                </a:solidFill>
                <a:latin typeface="Arial" panose="020B0604020202020204" pitchFamily="34" charset="0"/>
                <a:ea typeface="Times New Roman" panose="02020603050405020304" pitchFamily="18" charset="0"/>
              </a:rPr>
              <a:t>Lumbar puncture</a:t>
            </a:r>
            <a:r>
              <a:rPr lang="en-GB" sz="2400" dirty="0">
                <a:solidFill>
                  <a:srgbClr val="2A2A2A"/>
                </a:solidFill>
                <a:latin typeface="Arial" panose="020B0604020202020204" pitchFamily="34" charset="0"/>
                <a:ea typeface="Times New Roman" panose="02020603050405020304" pitchFamily="18" charset="0"/>
              </a:rPr>
              <a:t> should be considered in patients with altered mental status and suspicion of </a:t>
            </a:r>
            <a:r>
              <a:rPr lang="en-GB" sz="2400" dirty="0">
                <a:solidFill>
                  <a:srgbClr val="FF0000"/>
                </a:solidFill>
                <a:latin typeface="Arial" panose="020B0604020202020204" pitchFamily="34" charset="0"/>
                <a:ea typeface="Times New Roman" panose="02020603050405020304" pitchFamily="18" charset="0"/>
              </a:rPr>
              <a:t>central nervous system infection.</a:t>
            </a:r>
            <a:endParaRPr lang="en-GB" sz="24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318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898" y="1268760"/>
            <a:ext cx="8568952" cy="3046988"/>
          </a:xfrm>
          <a:prstGeom prst="rect">
            <a:avLst/>
          </a:prstGeom>
          <a:noFill/>
        </p:spPr>
        <p:txBody>
          <a:bodyPr wrap="square" rtlCol="1">
            <a:spAutoFit/>
          </a:bodyPr>
          <a:lstStyle/>
          <a:p>
            <a:pPr algn="l" rtl="0"/>
            <a:r>
              <a:rPr lang="en-US" sz="2400" dirty="0" smtClean="0"/>
              <a:t>Lithium </a:t>
            </a:r>
            <a:r>
              <a:rPr lang="en-US" sz="2400" dirty="0"/>
              <a:t>has been used in medicine since the 1870s. Lithium was initially used to treat depression, gout, and neutropenia, and for cluster headache prophylaxis, but it fell out of favor because of its side </a:t>
            </a:r>
            <a:r>
              <a:rPr lang="en-US" sz="2400" dirty="0" smtClean="0"/>
              <a:t>effects.</a:t>
            </a:r>
          </a:p>
          <a:p>
            <a:pPr algn="l" rtl="0"/>
            <a:endParaRPr lang="en-US" sz="2400" dirty="0"/>
          </a:p>
          <a:p>
            <a:pPr algn="l" rtl="0"/>
            <a:r>
              <a:rPr lang="en-US" sz="2400" dirty="0" smtClean="0"/>
              <a:t>The </a:t>
            </a:r>
            <a:r>
              <a:rPr lang="en-US" sz="2400" dirty="0"/>
              <a:t>US Food and Drug Administration </a:t>
            </a:r>
            <a:r>
              <a:rPr lang="en-US" sz="2400" b="1" dirty="0">
                <a:solidFill>
                  <a:srgbClr val="FF0000"/>
                </a:solidFill>
              </a:rPr>
              <a:t>(FDA) </a:t>
            </a:r>
            <a:r>
              <a:rPr lang="en-US" sz="2400" dirty="0"/>
              <a:t>banned the use of lithium in the 1940s because of fatalities but lifted the ban in 1970</a:t>
            </a:r>
            <a:endParaRPr lang="ar-EG" sz="2400" dirty="0"/>
          </a:p>
        </p:txBody>
      </p:sp>
      <p:sp>
        <p:nvSpPr>
          <p:cNvPr id="4" name="Rectangle 3"/>
          <p:cNvSpPr/>
          <p:nvPr/>
        </p:nvSpPr>
        <p:spPr>
          <a:xfrm>
            <a:off x="208112" y="260648"/>
            <a:ext cx="4685898" cy="923330"/>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Introduction</a:t>
            </a:r>
            <a:r>
              <a:rPr lang="en-US" sz="5400" b="1" u="sng"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t>
            </a:r>
            <a:endParaRPr lang="en-US" sz="54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endParaRPr>
          </a:p>
        </p:txBody>
      </p:sp>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933056"/>
            <a:ext cx="4968552" cy="246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66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7724F7C-C56D-AA4D-9995-BF24466F5748}"/>
              </a:ext>
            </a:extLst>
          </p:cNvPr>
          <p:cNvSpPr/>
          <p:nvPr/>
        </p:nvSpPr>
        <p:spPr>
          <a:xfrm>
            <a:off x="1475656" y="12073"/>
            <a:ext cx="4669868"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GB"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Imaging studies</a:t>
            </a: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t>
            </a:r>
          </a:p>
        </p:txBody>
      </p:sp>
      <p:sp>
        <p:nvSpPr>
          <p:cNvPr id="6" name="TextBox 5">
            <a:extLst>
              <a:ext uri="{FF2B5EF4-FFF2-40B4-BE49-F238E27FC236}">
                <a16:creationId xmlns:a16="http://schemas.microsoft.com/office/drawing/2014/main" xmlns="" id="{83C8C4AF-CEDA-D84D-BA9C-800149779493}"/>
              </a:ext>
            </a:extLst>
          </p:cNvPr>
          <p:cNvSpPr txBox="1"/>
          <p:nvPr/>
        </p:nvSpPr>
        <p:spPr>
          <a:xfrm>
            <a:off x="11183" y="781514"/>
            <a:ext cx="8850240" cy="1687578"/>
          </a:xfrm>
          <a:prstGeom prst="rect">
            <a:avLst/>
          </a:prstGeom>
          <a:noFill/>
        </p:spPr>
        <p:txBody>
          <a:bodyPr wrap="square" rtlCol="0">
            <a:spAutoFit/>
          </a:bodyPr>
          <a:lstStyle/>
          <a:p>
            <a:pPr algn="l" rtl="0">
              <a:lnSpc>
                <a:spcPct val="150000"/>
              </a:lnSpc>
            </a:pPr>
            <a:r>
              <a:rPr lang="en-GB" sz="2400" b="1" dirty="0">
                <a:solidFill>
                  <a:srgbClr val="0070C0"/>
                </a:solidFill>
                <a:latin typeface="Arial" panose="020B0604020202020204" pitchFamily="34" charset="0"/>
                <a:ea typeface="Times New Roman" panose="02020603050405020304" pitchFamily="18" charset="0"/>
              </a:rPr>
              <a:t>C</a:t>
            </a:r>
            <a:r>
              <a:rPr lang="en-GB" sz="2400" b="1" dirty="0" smtClean="0">
                <a:solidFill>
                  <a:srgbClr val="0070C0"/>
                </a:solidFill>
                <a:effectLst/>
                <a:latin typeface="Arial" panose="020B0604020202020204" pitchFamily="34" charset="0"/>
                <a:ea typeface="Times New Roman" panose="02020603050405020304" pitchFamily="18" charset="0"/>
              </a:rPr>
              <a:t>omputed </a:t>
            </a:r>
            <a:r>
              <a:rPr lang="en-GB" sz="2400" b="1" dirty="0">
                <a:solidFill>
                  <a:srgbClr val="0070C0"/>
                </a:solidFill>
                <a:effectLst/>
                <a:latin typeface="Arial" panose="020B0604020202020204" pitchFamily="34" charset="0"/>
                <a:ea typeface="Times New Roman" panose="02020603050405020304" pitchFamily="18" charset="0"/>
              </a:rPr>
              <a:t>tomography </a:t>
            </a:r>
            <a:r>
              <a:rPr lang="en-GB" sz="2400" b="1" dirty="0" smtClean="0">
                <a:solidFill>
                  <a:srgbClr val="0070C0"/>
                </a:solidFill>
                <a:effectLst/>
                <a:latin typeface="Arial" panose="020B0604020202020204" pitchFamily="34" charset="0"/>
                <a:ea typeface="Times New Roman" panose="02020603050405020304" pitchFamily="18" charset="0"/>
              </a:rPr>
              <a:t>scan (CT</a:t>
            </a:r>
            <a:r>
              <a:rPr lang="en-GB" sz="2400" b="1" dirty="0">
                <a:solidFill>
                  <a:srgbClr val="0070C0"/>
                </a:solidFill>
                <a:effectLst/>
                <a:latin typeface="Arial" panose="020B0604020202020204" pitchFamily="34" charset="0"/>
                <a:ea typeface="Times New Roman" panose="02020603050405020304" pitchFamily="18" charset="0"/>
              </a:rPr>
              <a:t>) </a:t>
            </a:r>
            <a:r>
              <a:rPr lang="en-GB" sz="2400" b="1" dirty="0" smtClean="0">
                <a:solidFill>
                  <a:srgbClr val="0070C0"/>
                </a:solidFill>
                <a:effectLst/>
                <a:latin typeface="Arial" panose="020B0604020202020204" pitchFamily="34" charset="0"/>
                <a:ea typeface="Times New Roman" panose="02020603050405020304" pitchFamily="18" charset="0"/>
              </a:rPr>
              <a:t> </a:t>
            </a:r>
            <a:r>
              <a:rPr lang="en-GB" sz="2400" dirty="0">
                <a:solidFill>
                  <a:srgbClr val="2A2A2A"/>
                </a:solidFill>
                <a:effectLst/>
                <a:latin typeface="Arial" panose="020B0604020202020204" pitchFamily="34" charset="0"/>
                <a:ea typeface="Times New Roman" panose="02020603050405020304" pitchFamily="18" charset="0"/>
              </a:rPr>
              <a:t>of the head in individuals with severe movement disorders, seizures, stupor, or </a:t>
            </a:r>
            <a:r>
              <a:rPr lang="en-GB" sz="2400" dirty="0" smtClean="0">
                <a:solidFill>
                  <a:srgbClr val="2A2A2A"/>
                </a:solidFill>
                <a:effectLst/>
                <a:latin typeface="Arial" panose="020B0604020202020204" pitchFamily="34" charset="0"/>
                <a:ea typeface="Times New Roman" panose="02020603050405020304" pitchFamily="18" charset="0"/>
              </a:rPr>
              <a:t>coma </a:t>
            </a:r>
            <a:r>
              <a:rPr lang="en-GB" sz="2400" b="1" dirty="0">
                <a:solidFill>
                  <a:srgbClr val="0070C0"/>
                </a:solidFill>
                <a:effectLst/>
                <a:latin typeface="Arial" panose="020B0604020202020204" pitchFamily="34" charset="0"/>
                <a:ea typeface="Times New Roman" panose="02020603050405020304" pitchFamily="18" charset="0"/>
              </a:rPr>
              <a:t>to rule out </a:t>
            </a:r>
            <a:r>
              <a:rPr lang="en-GB" sz="2400" dirty="0">
                <a:solidFill>
                  <a:srgbClr val="2A2A2A"/>
                </a:solidFill>
                <a:effectLst/>
                <a:latin typeface="Arial" panose="020B0604020202020204" pitchFamily="34" charset="0"/>
                <a:ea typeface="Times New Roman" panose="02020603050405020304" pitchFamily="18" charset="0"/>
              </a:rPr>
              <a:t>other </a:t>
            </a:r>
            <a:r>
              <a:rPr lang="en-GB" sz="2400" dirty="0" err="1">
                <a:solidFill>
                  <a:srgbClr val="2A2A2A"/>
                </a:solidFill>
                <a:effectLst/>
                <a:latin typeface="Arial" panose="020B0604020202020204" pitchFamily="34" charset="0"/>
                <a:ea typeface="Times New Roman" panose="02020603050405020304" pitchFamily="18" charset="0"/>
              </a:rPr>
              <a:t>etiologies</a:t>
            </a:r>
            <a:r>
              <a:rPr lang="en-GB" sz="2400" dirty="0">
                <a:solidFill>
                  <a:srgbClr val="2A2A2A"/>
                </a:solidFill>
                <a:effectLst/>
                <a:latin typeface="Arial" panose="020B0604020202020204" pitchFamily="34"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xmlns="" id="{0304C505-45EF-4F4F-B588-0D4E97A7E8D7}"/>
              </a:ext>
            </a:extLst>
          </p:cNvPr>
          <p:cNvSpPr/>
          <p:nvPr/>
        </p:nvSpPr>
        <p:spPr>
          <a:xfrm>
            <a:off x="3203848" y="2636912"/>
            <a:ext cx="1595309" cy="769441"/>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GB"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ECG</a:t>
            </a:r>
            <a:r>
              <a:rPr lang="en-US" sz="4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t>
            </a:r>
          </a:p>
        </p:txBody>
      </p:sp>
      <p:sp>
        <p:nvSpPr>
          <p:cNvPr id="9" name="TextBox 8">
            <a:extLst>
              <a:ext uri="{FF2B5EF4-FFF2-40B4-BE49-F238E27FC236}">
                <a16:creationId xmlns:a16="http://schemas.microsoft.com/office/drawing/2014/main" xmlns="" id="{EBDB7488-3693-EF4A-B20E-8590EE1A8CD2}"/>
              </a:ext>
            </a:extLst>
          </p:cNvPr>
          <p:cNvSpPr txBox="1"/>
          <p:nvPr/>
        </p:nvSpPr>
        <p:spPr>
          <a:xfrm>
            <a:off x="99097" y="3527441"/>
            <a:ext cx="8620357" cy="3349571"/>
          </a:xfrm>
          <a:prstGeom prst="rect">
            <a:avLst/>
          </a:prstGeom>
          <a:noFill/>
        </p:spPr>
        <p:txBody>
          <a:bodyPr wrap="square" rtlCol="0">
            <a:spAutoFit/>
          </a:bodyPr>
          <a:lstStyle/>
          <a:p>
            <a:pPr algn="l" rtl="0">
              <a:lnSpc>
                <a:spcPct val="150000"/>
              </a:lnSpc>
            </a:pPr>
            <a:r>
              <a:rPr lang="en-GB" sz="2400" dirty="0">
                <a:solidFill>
                  <a:srgbClr val="2A2A2A"/>
                </a:solidFill>
                <a:effectLst/>
                <a:latin typeface="Arial" panose="020B0604020202020204" pitchFamily="34" charset="0"/>
                <a:ea typeface="Times New Roman" panose="02020603050405020304" pitchFamily="18" charset="0"/>
              </a:rPr>
              <a:t>Chronic lithium toxicity is frequently associated with nonspecific and diffuse </a:t>
            </a:r>
            <a:r>
              <a:rPr lang="en-GB" sz="2400" b="1" dirty="0">
                <a:solidFill>
                  <a:srgbClr val="0070C0"/>
                </a:solidFill>
                <a:effectLst/>
                <a:latin typeface="Arial" panose="020B0604020202020204" pitchFamily="34" charset="0"/>
                <a:ea typeface="Times New Roman" panose="02020603050405020304" pitchFamily="18" charset="0"/>
              </a:rPr>
              <a:t>depressed ST segments and T-wave inversion </a:t>
            </a:r>
            <a:endParaRPr lang="en-GB" sz="2400" b="1" dirty="0" smtClean="0">
              <a:solidFill>
                <a:srgbClr val="0070C0"/>
              </a:solidFill>
              <a:effectLst/>
              <a:latin typeface="Arial" panose="020B0604020202020204" pitchFamily="34" charset="0"/>
              <a:ea typeface="Times New Roman" panose="02020603050405020304" pitchFamily="18" charset="0"/>
            </a:endParaRPr>
          </a:p>
          <a:p>
            <a:pPr algn="l" rtl="0">
              <a:lnSpc>
                <a:spcPct val="150000"/>
              </a:lnSpc>
            </a:pPr>
            <a:r>
              <a:rPr lang="en-GB" sz="2400" b="1" dirty="0" smtClean="0">
                <a:solidFill>
                  <a:srgbClr val="0070C0"/>
                </a:solidFill>
                <a:latin typeface="Arial" panose="020B0604020202020204" pitchFamily="34" charset="0"/>
                <a:ea typeface="Times New Roman" panose="02020603050405020304" pitchFamily="18" charset="0"/>
              </a:rPr>
              <a:t>D</a:t>
            </a:r>
            <a:r>
              <a:rPr lang="en-GB" sz="2400" b="1" dirty="0" smtClean="0">
                <a:solidFill>
                  <a:srgbClr val="0070C0"/>
                </a:solidFill>
                <a:effectLst/>
                <a:latin typeface="Arial" panose="020B0604020202020204" pitchFamily="34" charset="0"/>
                <a:ea typeface="Times New Roman" panose="02020603050405020304" pitchFamily="18" charset="0"/>
              </a:rPr>
              <a:t>ysrhythmias</a:t>
            </a:r>
            <a:r>
              <a:rPr lang="en-GB" sz="2400" dirty="0">
                <a:solidFill>
                  <a:srgbClr val="2A2A2A"/>
                </a:solidFill>
                <a:effectLst/>
                <a:latin typeface="Arial" panose="020B0604020202020204" pitchFamily="34" charset="0"/>
                <a:ea typeface="Times New Roman" panose="02020603050405020304" pitchFamily="18" charset="0"/>
              </a:rPr>
              <a:t>, including complete heart block</a:t>
            </a:r>
            <a:r>
              <a:rPr lang="en-GB" sz="2400" dirty="0" smtClean="0">
                <a:solidFill>
                  <a:srgbClr val="2A2A2A"/>
                </a:solidFill>
                <a:effectLst/>
                <a:latin typeface="Arial" panose="020B0604020202020204" pitchFamily="34" charset="0"/>
                <a:ea typeface="Times New Roman" panose="02020603050405020304" pitchFamily="18" charset="0"/>
              </a:rPr>
              <a:t>.</a:t>
            </a:r>
          </a:p>
          <a:p>
            <a:pPr algn="l" rtl="0">
              <a:lnSpc>
                <a:spcPct val="150000"/>
              </a:lnSpc>
            </a:pPr>
            <a:r>
              <a:rPr lang="en-GB" sz="2400" dirty="0" smtClean="0">
                <a:solidFill>
                  <a:srgbClr val="2A2A2A"/>
                </a:solidFill>
                <a:effectLst/>
                <a:latin typeface="Arial" panose="020B0604020202020204" pitchFamily="34" charset="0"/>
                <a:ea typeface="Times New Roman" panose="02020603050405020304" pitchFamily="18" charset="0"/>
              </a:rPr>
              <a:t>Serious </a:t>
            </a:r>
            <a:r>
              <a:rPr lang="en-GB" sz="2400" dirty="0">
                <a:solidFill>
                  <a:srgbClr val="2A2A2A"/>
                </a:solidFill>
                <a:effectLst/>
                <a:latin typeface="Arial" panose="020B0604020202020204" pitchFamily="34" charset="0"/>
                <a:ea typeface="Times New Roman" panose="02020603050405020304" pitchFamily="18" charset="0"/>
              </a:rPr>
              <a:t>cardiac toxicity is uncommon and generally only occurs in individuals with underlying heart disease.</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4390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304C505-45EF-4F4F-B588-0D4E97A7E8D7}"/>
              </a:ext>
            </a:extLst>
          </p:cNvPr>
          <p:cNvSpPr/>
          <p:nvPr/>
        </p:nvSpPr>
        <p:spPr>
          <a:xfrm>
            <a:off x="1884206" y="139279"/>
            <a:ext cx="4156908" cy="830997"/>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GB"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Management</a:t>
            </a:r>
            <a:r>
              <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a:t>
            </a:r>
          </a:p>
        </p:txBody>
      </p:sp>
      <p:sp>
        <p:nvSpPr>
          <p:cNvPr id="7" name="TextBox 6"/>
          <p:cNvSpPr txBox="1"/>
          <p:nvPr/>
        </p:nvSpPr>
        <p:spPr>
          <a:xfrm>
            <a:off x="107504" y="1616606"/>
            <a:ext cx="8856984" cy="5447645"/>
          </a:xfrm>
          <a:prstGeom prst="rect">
            <a:avLst/>
          </a:prstGeom>
          <a:noFill/>
        </p:spPr>
        <p:txBody>
          <a:bodyPr wrap="square" rtlCol="1">
            <a:spAutoFit/>
          </a:bodyPr>
          <a:lstStyle/>
          <a:p>
            <a:pPr algn="l" rtl="0">
              <a:lnSpc>
                <a:spcPct val="150000"/>
              </a:lnSpc>
            </a:pPr>
            <a:r>
              <a:rPr lang="en-US" sz="2400" dirty="0" smtClean="0"/>
              <a:t>Emergency </a:t>
            </a:r>
            <a:r>
              <a:rPr lang="en-US" sz="2400" dirty="0"/>
              <a:t>medical services (EMS) personnel should do the following</a:t>
            </a:r>
            <a:r>
              <a:rPr lang="ar-EG" sz="2400" dirty="0"/>
              <a:t>:</a:t>
            </a:r>
            <a:endParaRPr lang="en-US" sz="2400" dirty="0"/>
          </a:p>
          <a:p>
            <a:pPr algn="l" rtl="0">
              <a:lnSpc>
                <a:spcPct val="150000"/>
              </a:lnSpc>
            </a:pPr>
            <a:r>
              <a:rPr lang="ar-EG" sz="2400" dirty="0"/>
              <a:t>•	</a:t>
            </a:r>
            <a:r>
              <a:rPr lang="en-US" sz="2400" b="1" dirty="0"/>
              <a:t>Stabilize life-threatening conditions </a:t>
            </a:r>
            <a:r>
              <a:rPr lang="en-US" sz="2400" dirty="0"/>
              <a:t>and initiate supportive therapy according to local EMS protocols</a:t>
            </a:r>
            <a:r>
              <a:rPr lang="ar-EG" sz="2400" dirty="0"/>
              <a:t>.</a:t>
            </a:r>
            <a:endParaRPr lang="en-US" sz="2400" dirty="0"/>
          </a:p>
          <a:p>
            <a:pPr algn="l" rtl="0">
              <a:lnSpc>
                <a:spcPct val="150000"/>
              </a:lnSpc>
            </a:pPr>
            <a:r>
              <a:rPr lang="ar-EG" sz="2400" dirty="0"/>
              <a:t>•	</a:t>
            </a:r>
            <a:r>
              <a:rPr lang="en-US" sz="2400" dirty="0"/>
              <a:t>Obtain </a:t>
            </a:r>
            <a:r>
              <a:rPr lang="en-US" sz="2400" b="1" dirty="0"/>
              <a:t>intravenous access </a:t>
            </a:r>
            <a:r>
              <a:rPr lang="en-US" sz="2400" dirty="0"/>
              <a:t>with isotonic sodium chloride solution</a:t>
            </a:r>
            <a:r>
              <a:rPr lang="ar-EG" sz="2400" dirty="0"/>
              <a:t>.</a:t>
            </a:r>
            <a:endParaRPr lang="en-US" sz="2400" dirty="0"/>
          </a:p>
          <a:p>
            <a:pPr algn="l" rtl="0">
              <a:lnSpc>
                <a:spcPct val="150000"/>
              </a:lnSpc>
            </a:pPr>
            <a:r>
              <a:rPr lang="ar-EG" sz="2400" dirty="0"/>
              <a:t>•	</a:t>
            </a:r>
            <a:r>
              <a:rPr lang="en-US" sz="2400" b="1" dirty="0"/>
              <a:t>Monitor cardiac function </a:t>
            </a:r>
            <a:r>
              <a:rPr lang="en-US" sz="2400" dirty="0"/>
              <a:t>to assess rhythm disturbances</a:t>
            </a:r>
            <a:r>
              <a:rPr lang="ar-EG" sz="2400" dirty="0"/>
              <a:t>.</a:t>
            </a:r>
            <a:endParaRPr lang="en-US" sz="2400" dirty="0"/>
          </a:p>
          <a:p>
            <a:pPr algn="l" rtl="0">
              <a:lnSpc>
                <a:spcPct val="150000"/>
              </a:lnSpc>
            </a:pPr>
            <a:r>
              <a:rPr lang="ar-EG" sz="2400" dirty="0"/>
              <a:t>•	</a:t>
            </a:r>
            <a:r>
              <a:rPr lang="en-US" sz="2400" dirty="0"/>
              <a:t>Obtain all pill bottles available to the patient</a:t>
            </a:r>
            <a:r>
              <a:rPr lang="ar-EG" sz="2400" dirty="0" smtClean="0"/>
              <a:t>.</a:t>
            </a:r>
            <a:endParaRPr lang="en-US" sz="2400" dirty="0" smtClean="0"/>
          </a:p>
          <a:p>
            <a:pPr algn="l" rtl="0"/>
            <a:endParaRPr lang="en-US" sz="2400" dirty="0"/>
          </a:p>
        </p:txBody>
      </p:sp>
      <p:sp>
        <p:nvSpPr>
          <p:cNvPr id="3" name="Rectangle 2"/>
          <p:cNvSpPr/>
          <p:nvPr/>
        </p:nvSpPr>
        <p:spPr>
          <a:xfrm>
            <a:off x="238088" y="908720"/>
            <a:ext cx="434766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0000"/>
                </a:solidFill>
                <a:effectLst>
                  <a:outerShdw blurRad="50800" dist="39000" dir="5460000" algn="tl">
                    <a:srgbClr val="000000">
                      <a:alpha val="38000"/>
                    </a:srgbClr>
                  </a:outerShdw>
                </a:effectLst>
              </a:rPr>
              <a:t>Pre-hospital care</a:t>
            </a:r>
            <a:endParaRPr lang="en-US" sz="40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31110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554758"/>
            <a:ext cx="8496944" cy="4339650"/>
          </a:xfrm>
          <a:prstGeom prst="rect">
            <a:avLst/>
          </a:prstGeom>
          <a:noFill/>
        </p:spPr>
        <p:txBody>
          <a:bodyPr wrap="square" rtlCol="1">
            <a:spAutoFit/>
          </a:bodyPr>
          <a:lstStyle/>
          <a:p>
            <a:pPr algn="l" rtl="0">
              <a:lnSpc>
                <a:spcPct val="150000"/>
              </a:lnSpc>
            </a:pPr>
            <a:r>
              <a:rPr lang="en-US" sz="3200" b="1" i="1" dirty="0" smtClean="0"/>
              <a:t>Supportive </a:t>
            </a:r>
            <a:r>
              <a:rPr lang="en-US" sz="3200" b="1" i="1" dirty="0"/>
              <a:t>therapy </a:t>
            </a:r>
            <a:r>
              <a:rPr lang="en-US" sz="2400" dirty="0"/>
              <a:t>is the mainstay of treatment of lithium toxicity</a:t>
            </a:r>
            <a:r>
              <a:rPr lang="en-US" sz="2400" dirty="0" smtClean="0"/>
              <a:t>.</a:t>
            </a:r>
          </a:p>
          <a:p>
            <a:pPr algn="l" rtl="0">
              <a:lnSpc>
                <a:spcPct val="150000"/>
              </a:lnSpc>
            </a:pPr>
            <a:r>
              <a:rPr lang="en-US" sz="2400" b="1" dirty="0" smtClean="0">
                <a:solidFill>
                  <a:srgbClr val="0070C0"/>
                </a:solidFill>
              </a:rPr>
              <a:t>         volume </a:t>
            </a:r>
            <a:r>
              <a:rPr lang="en-US" sz="2400" b="1" dirty="0">
                <a:solidFill>
                  <a:srgbClr val="0070C0"/>
                </a:solidFill>
              </a:rPr>
              <a:t>resuscitation  with normal  saline. </a:t>
            </a:r>
            <a:endParaRPr lang="en-US" sz="2400" b="1" dirty="0" smtClean="0">
              <a:solidFill>
                <a:srgbClr val="0070C0"/>
              </a:solidFill>
            </a:endParaRPr>
          </a:p>
          <a:p>
            <a:pPr algn="l" rtl="0">
              <a:lnSpc>
                <a:spcPct val="150000"/>
              </a:lnSpc>
            </a:pPr>
            <a:r>
              <a:rPr lang="en-US" sz="2800" b="1" dirty="0" smtClean="0"/>
              <a:t>Airway </a:t>
            </a:r>
            <a:r>
              <a:rPr lang="en-US" sz="2800" b="1" dirty="0"/>
              <a:t>protection </a:t>
            </a:r>
            <a:r>
              <a:rPr lang="en-US" sz="2400" dirty="0"/>
              <a:t>is crucial due to emesis and risk of aspiration</a:t>
            </a:r>
            <a:r>
              <a:rPr lang="en-US" sz="2400" dirty="0" smtClean="0"/>
              <a:t>.</a:t>
            </a:r>
          </a:p>
          <a:p>
            <a:pPr algn="l" rtl="0">
              <a:lnSpc>
                <a:spcPct val="150000"/>
              </a:lnSpc>
            </a:pPr>
            <a:r>
              <a:rPr lang="en-US" sz="2800" b="1" dirty="0" smtClean="0"/>
              <a:t>Seizures</a:t>
            </a:r>
            <a:r>
              <a:rPr lang="en-US" sz="2400" dirty="0" smtClean="0"/>
              <a:t> </a:t>
            </a:r>
            <a:r>
              <a:rPr lang="en-US" sz="2400" dirty="0"/>
              <a:t>can be controlled with </a:t>
            </a:r>
            <a:r>
              <a:rPr lang="en-US" sz="2400" b="1" dirty="0">
                <a:solidFill>
                  <a:srgbClr val="0070C0"/>
                </a:solidFill>
              </a:rPr>
              <a:t>benzodiazepines, phenobarbital, or </a:t>
            </a:r>
            <a:r>
              <a:rPr lang="en-US" sz="2400" b="1" dirty="0" err="1">
                <a:solidFill>
                  <a:srgbClr val="0070C0"/>
                </a:solidFill>
              </a:rPr>
              <a:t>propofol</a:t>
            </a:r>
            <a:r>
              <a:rPr lang="ar-EG" b="1" dirty="0">
                <a:solidFill>
                  <a:srgbClr val="0070C0"/>
                </a:solidFill>
              </a:rPr>
              <a:t>.</a:t>
            </a:r>
            <a:endParaRPr lang="en-US" b="1" dirty="0">
              <a:solidFill>
                <a:srgbClr val="0070C0"/>
              </a:solidFill>
            </a:endParaRPr>
          </a:p>
        </p:txBody>
      </p:sp>
      <p:sp>
        <p:nvSpPr>
          <p:cNvPr id="5" name="Rectangle 4"/>
          <p:cNvSpPr/>
          <p:nvPr/>
        </p:nvSpPr>
        <p:spPr>
          <a:xfrm>
            <a:off x="539552" y="475672"/>
            <a:ext cx="722826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0000"/>
                </a:solidFill>
                <a:effectLst>
                  <a:outerShdw blurRad="50800" dist="39000" dir="5460000" algn="tl">
                    <a:srgbClr val="000000">
                      <a:alpha val="38000"/>
                    </a:srgbClr>
                  </a:outerShdw>
                </a:effectLst>
              </a:rPr>
              <a:t>Emergency Department Care</a:t>
            </a:r>
            <a:endParaRPr lang="en-US" sz="40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9067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896526"/>
            <a:ext cx="8784975" cy="6186309"/>
          </a:xfrm>
          <a:prstGeom prst="rect">
            <a:avLst/>
          </a:prstGeom>
          <a:noFill/>
        </p:spPr>
        <p:txBody>
          <a:bodyPr wrap="square" rtlCol="1">
            <a:spAutoFit/>
          </a:bodyPr>
          <a:lstStyle/>
          <a:p>
            <a:pPr algn="l" rtl="0">
              <a:lnSpc>
                <a:spcPct val="150000"/>
              </a:lnSpc>
            </a:pPr>
            <a:r>
              <a:rPr lang="en-US" sz="2400" b="1" i="1" dirty="0" smtClean="0">
                <a:solidFill>
                  <a:srgbClr val="0070C0"/>
                </a:solidFill>
              </a:rPr>
              <a:t>Gastric </a:t>
            </a:r>
            <a:r>
              <a:rPr lang="en-US" sz="2400" b="1" i="1" dirty="0">
                <a:solidFill>
                  <a:srgbClr val="0070C0"/>
                </a:solidFill>
              </a:rPr>
              <a:t>lavage</a:t>
            </a:r>
            <a:r>
              <a:rPr lang="en-US" sz="2400" i="1" dirty="0"/>
              <a:t> </a:t>
            </a:r>
            <a:r>
              <a:rPr lang="en-US" sz="2400" dirty="0"/>
              <a:t>may be attempted if the patient presents within one hour of ingestion</a:t>
            </a:r>
            <a:r>
              <a:rPr lang="ar-EG" sz="2400" dirty="0" smtClean="0"/>
              <a:t>.</a:t>
            </a:r>
            <a:endParaRPr lang="ar-EG" sz="2400" dirty="0"/>
          </a:p>
          <a:p>
            <a:pPr algn="l" rtl="0">
              <a:lnSpc>
                <a:spcPct val="150000"/>
              </a:lnSpc>
            </a:pPr>
            <a:r>
              <a:rPr lang="en-US" sz="2400" b="1" i="1" dirty="0">
                <a:solidFill>
                  <a:srgbClr val="0070C0"/>
                </a:solidFill>
              </a:rPr>
              <a:t>A</a:t>
            </a:r>
            <a:r>
              <a:rPr lang="en-US" sz="2400" b="1" i="1" dirty="0" smtClean="0">
                <a:solidFill>
                  <a:srgbClr val="0070C0"/>
                </a:solidFill>
              </a:rPr>
              <a:t>ctivated </a:t>
            </a:r>
            <a:r>
              <a:rPr lang="en-US" sz="2400" b="1" i="1" dirty="0">
                <a:solidFill>
                  <a:srgbClr val="0070C0"/>
                </a:solidFill>
              </a:rPr>
              <a:t>charcoal has no role</a:t>
            </a:r>
            <a:r>
              <a:rPr lang="en-US" sz="2400" dirty="0"/>
              <a:t>. However, activated charcoal might be considered in the case of exposure to </a:t>
            </a:r>
            <a:r>
              <a:rPr lang="en-US" sz="2400" b="1" dirty="0"/>
              <a:t>co-</a:t>
            </a:r>
            <a:r>
              <a:rPr lang="en-US" sz="2400" b="1" dirty="0" err="1"/>
              <a:t>ingestants</a:t>
            </a:r>
            <a:r>
              <a:rPr lang="en-US" sz="2400" b="1" dirty="0" smtClean="0"/>
              <a:t>.</a:t>
            </a:r>
          </a:p>
          <a:p>
            <a:pPr algn="l" rtl="0">
              <a:lnSpc>
                <a:spcPct val="150000"/>
              </a:lnSpc>
            </a:pPr>
            <a:r>
              <a:rPr lang="en-US" sz="3200" b="1" i="1" dirty="0">
                <a:solidFill>
                  <a:srgbClr val="0070C0"/>
                </a:solidFill>
              </a:rPr>
              <a:t>Whole-bowel irrigation</a:t>
            </a:r>
            <a:r>
              <a:rPr lang="en-US" sz="3200" i="1" dirty="0"/>
              <a:t> </a:t>
            </a:r>
            <a:r>
              <a:rPr lang="en-US" sz="2400" dirty="0"/>
              <a:t>with </a:t>
            </a:r>
            <a:r>
              <a:rPr lang="en-US" sz="2400" b="1" dirty="0">
                <a:solidFill>
                  <a:srgbClr val="FF0000"/>
                </a:solidFill>
              </a:rPr>
              <a:t>polyethylene glycol lavage </a:t>
            </a:r>
            <a:r>
              <a:rPr lang="en-US" sz="2400" dirty="0"/>
              <a:t>can be effective in preventing absorption from extended-release lithium</a:t>
            </a:r>
            <a:r>
              <a:rPr lang="ar-EG" sz="2400" dirty="0"/>
              <a:t>.</a:t>
            </a:r>
            <a:endParaRPr lang="en-US" sz="2400" dirty="0"/>
          </a:p>
          <a:p>
            <a:pPr algn="l" rtl="0">
              <a:lnSpc>
                <a:spcPct val="150000"/>
              </a:lnSpc>
            </a:pPr>
            <a:r>
              <a:rPr lang="en-US" sz="2400" dirty="0"/>
              <a:t>Because of its similarity to potassium, the use of </a:t>
            </a:r>
            <a:r>
              <a:rPr lang="en-US" sz="2400" b="1" dirty="0">
                <a:solidFill>
                  <a:srgbClr val="FF0000"/>
                </a:solidFill>
              </a:rPr>
              <a:t>sodium polystyrene </a:t>
            </a:r>
            <a:r>
              <a:rPr lang="en-US" sz="2400" b="1" dirty="0" err="1">
                <a:solidFill>
                  <a:srgbClr val="FF0000"/>
                </a:solidFill>
              </a:rPr>
              <a:t>sulfonate</a:t>
            </a:r>
            <a:r>
              <a:rPr lang="en-US" sz="2400" b="1" dirty="0">
                <a:solidFill>
                  <a:srgbClr val="FF0000"/>
                </a:solidFill>
              </a:rPr>
              <a:t> </a:t>
            </a:r>
            <a:r>
              <a:rPr lang="en-US" sz="2400" dirty="0"/>
              <a:t>has been proposed as a method of eliminating lithium. </a:t>
            </a:r>
          </a:p>
          <a:p>
            <a:pPr algn="l" rtl="0"/>
            <a:endParaRPr lang="en-US" sz="2400" b="1" dirty="0" smtClean="0"/>
          </a:p>
        </p:txBody>
      </p:sp>
      <p:sp>
        <p:nvSpPr>
          <p:cNvPr id="2" name="Rectangle 1"/>
          <p:cNvSpPr/>
          <p:nvPr/>
        </p:nvSpPr>
        <p:spPr>
          <a:xfrm>
            <a:off x="305371" y="188640"/>
            <a:ext cx="50289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0000"/>
                </a:solidFill>
                <a:effectLst>
                  <a:outerShdw blurRad="50800" dist="39000" dir="5460000" algn="tl">
                    <a:srgbClr val="000000">
                      <a:alpha val="38000"/>
                    </a:srgbClr>
                  </a:outerShdw>
                </a:effectLst>
              </a:rPr>
              <a:t>GI Decontamination</a:t>
            </a:r>
            <a:endParaRPr lang="en-US" sz="40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37259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24744"/>
            <a:ext cx="8568952" cy="2955746"/>
          </a:xfrm>
          <a:prstGeom prst="rect">
            <a:avLst/>
          </a:prstGeom>
          <a:noFill/>
        </p:spPr>
        <p:txBody>
          <a:bodyPr wrap="square" rtlCol="1">
            <a:spAutoFit/>
          </a:bodyPr>
          <a:lstStyle/>
          <a:p>
            <a:pPr algn="l" rtl="0">
              <a:lnSpc>
                <a:spcPct val="150000"/>
              </a:lnSpc>
            </a:pPr>
            <a:r>
              <a:rPr lang="en-US" sz="3200" dirty="0" smtClean="0"/>
              <a:t>The </a:t>
            </a:r>
            <a:r>
              <a:rPr lang="en-US" sz="3200" dirty="0"/>
              <a:t>mainstay of treatment is </a:t>
            </a:r>
            <a:r>
              <a:rPr lang="en-US" sz="3200" b="1" dirty="0">
                <a:solidFill>
                  <a:srgbClr val="0070C0"/>
                </a:solidFill>
              </a:rPr>
              <a:t>fluid therapy</a:t>
            </a:r>
            <a:r>
              <a:rPr lang="en-US" sz="3200" dirty="0"/>
              <a:t>. The goal of saline administration is to restore glomerular filtration rate (GFR), normalize urine output, and enhance lithium clearance</a:t>
            </a:r>
            <a:r>
              <a:rPr lang="ar-EG" sz="3200" dirty="0" smtClean="0"/>
              <a:t>.</a:t>
            </a:r>
            <a:endParaRPr lang="en-US" sz="3200" dirty="0"/>
          </a:p>
        </p:txBody>
      </p:sp>
      <p:sp>
        <p:nvSpPr>
          <p:cNvPr id="2" name="Rectangle 1"/>
          <p:cNvSpPr/>
          <p:nvPr/>
        </p:nvSpPr>
        <p:spPr>
          <a:xfrm>
            <a:off x="323528" y="132211"/>
            <a:ext cx="553869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0000"/>
                </a:solidFill>
                <a:effectLst>
                  <a:outerShdw blurRad="50800" dist="39000" dir="5460000" algn="tl">
                    <a:srgbClr val="000000">
                      <a:alpha val="38000"/>
                    </a:srgbClr>
                  </a:outerShdw>
                </a:effectLst>
              </a:rPr>
              <a:t>Enhanced Elimination</a:t>
            </a:r>
            <a:endParaRPr lang="en-US" sz="40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55335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82" y="260648"/>
            <a:ext cx="8737405" cy="6001643"/>
          </a:xfrm>
          <a:prstGeom prst="rect">
            <a:avLst/>
          </a:prstGeom>
        </p:spPr>
        <p:txBody>
          <a:bodyPr wrap="square">
            <a:spAutoFit/>
          </a:bodyPr>
          <a:lstStyle/>
          <a:p>
            <a:pPr algn="l" rtl="0">
              <a:lnSpc>
                <a:spcPct val="150000"/>
              </a:lnSpc>
            </a:pPr>
            <a:r>
              <a:rPr lang="en-US" sz="3600" b="1" dirty="0">
                <a:solidFill>
                  <a:srgbClr val="0070C0"/>
                </a:solidFill>
              </a:rPr>
              <a:t>Hemodialysis</a:t>
            </a:r>
            <a:r>
              <a:rPr lang="en-US" sz="2400" dirty="0"/>
              <a:t> is indicated for :</a:t>
            </a:r>
          </a:p>
          <a:p>
            <a:pPr marL="457200" indent="-457200" algn="l" rtl="0">
              <a:lnSpc>
                <a:spcPct val="150000"/>
              </a:lnSpc>
              <a:buAutoNum type="arabicParenR"/>
            </a:pPr>
            <a:r>
              <a:rPr lang="en-US" sz="2800" dirty="0"/>
              <a:t>patients who have </a:t>
            </a:r>
            <a:r>
              <a:rPr lang="en-US" sz="2800" b="1" dirty="0"/>
              <a:t>renal failure</a:t>
            </a:r>
            <a:r>
              <a:rPr lang="en-US" sz="2800" dirty="0"/>
              <a:t>.</a:t>
            </a:r>
          </a:p>
          <a:p>
            <a:pPr marL="457200" indent="-457200" algn="l" rtl="0">
              <a:lnSpc>
                <a:spcPct val="150000"/>
              </a:lnSpc>
              <a:buAutoNum type="arabicParenR"/>
            </a:pPr>
            <a:r>
              <a:rPr lang="en-US" sz="2800" dirty="0"/>
              <a:t>patients who cannot tolerate hydration, such as those with </a:t>
            </a:r>
            <a:r>
              <a:rPr lang="en-US" sz="2800" b="1" dirty="0"/>
              <a:t>congestive heart failure (CHF) or liver disease </a:t>
            </a:r>
          </a:p>
          <a:p>
            <a:pPr marL="457200" indent="-457200" algn="l" rtl="0">
              <a:lnSpc>
                <a:spcPct val="150000"/>
              </a:lnSpc>
              <a:buAutoNum type="arabicParenR"/>
            </a:pPr>
            <a:r>
              <a:rPr lang="en-US" sz="2800" dirty="0"/>
              <a:t>patients who develop </a:t>
            </a:r>
            <a:r>
              <a:rPr lang="en-US" sz="2800" b="1" dirty="0"/>
              <a:t>severe signs of neurotoxicity</a:t>
            </a:r>
            <a:r>
              <a:rPr lang="en-US" sz="2800" dirty="0"/>
              <a:t>, such as profound altered mental status and seizures</a:t>
            </a:r>
            <a:r>
              <a:rPr lang="en-US" sz="2400" dirty="0"/>
              <a:t>. </a:t>
            </a:r>
          </a:p>
          <a:p>
            <a:pPr algn="l" rtl="0">
              <a:lnSpc>
                <a:spcPct val="150000"/>
              </a:lnSpc>
            </a:pPr>
            <a:endParaRPr lang="en-US" sz="2400" dirty="0"/>
          </a:p>
        </p:txBody>
      </p:sp>
    </p:spTree>
    <p:extLst>
      <p:ext uri="{BB962C8B-B14F-4D97-AF65-F5344CB8AC3E}">
        <p14:creationId xmlns:p14="http://schemas.microsoft.com/office/powerpoint/2010/main" val="2258998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698" y="692696"/>
            <a:ext cx="7992888" cy="5632311"/>
          </a:xfrm>
          <a:prstGeom prst="rect">
            <a:avLst/>
          </a:prstGeom>
        </p:spPr>
        <p:txBody>
          <a:bodyPr wrap="square">
            <a:spAutoFit/>
          </a:bodyPr>
          <a:lstStyle/>
          <a:p>
            <a:pPr algn="l" rtl="0">
              <a:lnSpc>
                <a:spcPct val="150000"/>
              </a:lnSpc>
            </a:pPr>
            <a:r>
              <a:rPr lang="en-US" sz="2400" dirty="0" smtClean="0">
                <a:solidFill>
                  <a:srgbClr val="000000"/>
                </a:solidFill>
              </a:rPr>
              <a:t>5) An </a:t>
            </a:r>
            <a:r>
              <a:rPr lang="en-US" sz="2400" dirty="0">
                <a:solidFill>
                  <a:srgbClr val="000000"/>
                </a:solidFill>
              </a:rPr>
              <a:t>absolute level of </a:t>
            </a:r>
            <a:r>
              <a:rPr lang="en-US" sz="2400" b="1" dirty="0">
                <a:solidFill>
                  <a:srgbClr val="000000"/>
                </a:solidFill>
              </a:rPr>
              <a:t>4 </a:t>
            </a:r>
            <a:r>
              <a:rPr lang="en-US" sz="2400" b="1" dirty="0" err="1">
                <a:solidFill>
                  <a:srgbClr val="000000"/>
                </a:solidFill>
              </a:rPr>
              <a:t>mEq</a:t>
            </a:r>
            <a:r>
              <a:rPr lang="en-US" sz="2400" b="1" dirty="0">
                <a:solidFill>
                  <a:srgbClr val="000000"/>
                </a:solidFill>
              </a:rPr>
              <a:t>/L </a:t>
            </a:r>
            <a:r>
              <a:rPr lang="en-US" sz="2400" dirty="0">
                <a:solidFill>
                  <a:srgbClr val="000000"/>
                </a:solidFill>
              </a:rPr>
              <a:t>in </a:t>
            </a:r>
            <a:r>
              <a:rPr lang="en-US" sz="2400" b="1" dirty="0">
                <a:solidFill>
                  <a:srgbClr val="000000"/>
                </a:solidFill>
              </a:rPr>
              <a:t>acute</a:t>
            </a:r>
            <a:r>
              <a:rPr lang="en-US" sz="2400" dirty="0">
                <a:solidFill>
                  <a:srgbClr val="000000"/>
                </a:solidFill>
              </a:rPr>
              <a:t> toxicity and a level of </a:t>
            </a:r>
            <a:r>
              <a:rPr lang="en-US" sz="2400" b="1" dirty="0">
                <a:solidFill>
                  <a:srgbClr val="000000"/>
                </a:solidFill>
              </a:rPr>
              <a:t>2.5 </a:t>
            </a:r>
            <a:r>
              <a:rPr lang="en-US" sz="2400" b="1" dirty="0" err="1">
                <a:solidFill>
                  <a:srgbClr val="000000"/>
                </a:solidFill>
              </a:rPr>
              <a:t>mEq</a:t>
            </a:r>
            <a:r>
              <a:rPr lang="en-US" sz="2400" b="1" dirty="0">
                <a:solidFill>
                  <a:srgbClr val="000000"/>
                </a:solidFill>
              </a:rPr>
              <a:t>/L</a:t>
            </a:r>
            <a:r>
              <a:rPr lang="en-US" sz="2400" dirty="0">
                <a:solidFill>
                  <a:srgbClr val="000000"/>
                </a:solidFill>
              </a:rPr>
              <a:t> in </a:t>
            </a:r>
            <a:r>
              <a:rPr lang="en-US" sz="2400" b="1" dirty="0">
                <a:solidFill>
                  <a:srgbClr val="000000"/>
                </a:solidFill>
              </a:rPr>
              <a:t>chronic</a:t>
            </a:r>
            <a:r>
              <a:rPr lang="en-US" sz="2400" dirty="0">
                <a:solidFill>
                  <a:srgbClr val="000000"/>
                </a:solidFill>
              </a:rPr>
              <a:t> toxicity in patients with symptoms.</a:t>
            </a:r>
          </a:p>
          <a:p>
            <a:pPr lvl="1" algn="l" rtl="0">
              <a:lnSpc>
                <a:spcPct val="150000"/>
              </a:lnSpc>
            </a:pPr>
            <a:endParaRPr lang="en-US" sz="2400" dirty="0" smtClean="0">
              <a:solidFill>
                <a:srgbClr val="000000"/>
              </a:solidFill>
            </a:endParaRPr>
          </a:p>
          <a:p>
            <a:pPr lvl="1" algn="l" rtl="0">
              <a:lnSpc>
                <a:spcPct val="150000"/>
              </a:lnSpc>
            </a:pPr>
            <a:r>
              <a:rPr lang="en-US" sz="2400" dirty="0" smtClean="0">
                <a:solidFill>
                  <a:srgbClr val="000000"/>
                </a:solidFill>
              </a:rPr>
              <a:t>Because </a:t>
            </a:r>
            <a:r>
              <a:rPr lang="en-US" sz="2400" dirty="0" err="1">
                <a:solidFill>
                  <a:srgbClr val="000000"/>
                </a:solidFill>
              </a:rPr>
              <a:t>postdialysis</a:t>
            </a:r>
            <a:r>
              <a:rPr lang="en-US" sz="2400" dirty="0">
                <a:solidFill>
                  <a:srgbClr val="000000"/>
                </a:solidFill>
              </a:rPr>
              <a:t> rebound elevations in lithium levels have been documented, </a:t>
            </a:r>
            <a:r>
              <a:rPr lang="en-US" sz="2400" b="1" dirty="0">
                <a:solidFill>
                  <a:srgbClr val="0070C0"/>
                </a:solidFill>
              </a:rPr>
              <a:t>continuous </a:t>
            </a:r>
            <a:r>
              <a:rPr lang="en-US" sz="2400" b="1" dirty="0" err="1">
                <a:solidFill>
                  <a:srgbClr val="0070C0"/>
                </a:solidFill>
              </a:rPr>
              <a:t>venovenous</a:t>
            </a:r>
            <a:r>
              <a:rPr lang="en-US" sz="2400" b="1" dirty="0">
                <a:solidFill>
                  <a:srgbClr val="0070C0"/>
                </a:solidFill>
              </a:rPr>
              <a:t> hemofiltration (CVVH) </a:t>
            </a:r>
            <a:r>
              <a:rPr lang="en-US" sz="2400" dirty="0">
                <a:solidFill>
                  <a:srgbClr val="000000"/>
                </a:solidFill>
              </a:rPr>
              <a:t>has been advocated</a:t>
            </a:r>
          </a:p>
          <a:p>
            <a:pPr lvl="1" algn="l" rtl="0">
              <a:lnSpc>
                <a:spcPct val="150000"/>
              </a:lnSpc>
            </a:pPr>
            <a:r>
              <a:rPr lang="en-US" sz="2400" dirty="0">
                <a:solidFill>
                  <a:srgbClr val="000000"/>
                </a:solidFill>
              </a:rPr>
              <a:t>Patients who are already on peritoneal dialysis should continue with it while awaiting hemodialysis or CVVH</a:t>
            </a:r>
            <a:r>
              <a:rPr lang="ar-EG" sz="2400" dirty="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3021025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3016" y="116632"/>
            <a:ext cx="2723823"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ECMO</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96752"/>
            <a:ext cx="864096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675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010" y="395902"/>
            <a:ext cx="8515454" cy="5078313"/>
          </a:xfrm>
          <a:prstGeom prst="rect">
            <a:avLst/>
          </a:prstGeom>
          <a:noFill/>
        </p:spPr>
        <p:txBody>
          <a:bodyPr wrap="square" rtlCol="1">
            <a:spAutoFit/>
          </a:bodyPr>
          <a:lstStyle/>
          <a:p>
            <a:pPr algn="l">
              <a:lnSpc>
                <a:spcPct val="150000"/>
              </a:lnSpc>
            </a:pPr>
            <a:r>
              <a:rPr lang="en-US" sz="2400" b="1" dirty="0"/>
              <a:t>Extracorporeal membrane oxygenation</a:t>
            </a:r>
            <a:r>
              <a:rPr lang="en-US" sz="2400" dirty="0"/>
              <a:t> (</a:t>
            </a:r>
            <a:r>
              <a:rPr lang="en-US" sz="2400" b="1" dirty="0"/>
              <a:t>ECMO</a:t>
            </a:r>
            <a:r>
              <a:rPr lang="en-US" sz="2400" dirty="0"/>
              <a:t>), also known as </a:t>
            </a:r>
            <a:r>
              <a:rPr lang="en-US" sz="2400" b="1" dirty="0">
                <a:solidFill>
                  <a:srgbClr val="FF0000"/>
                </a:solidFill>
              </a:rPr>
              <a:t>extracorporeal life support</a:t>
            </a:r>
            <a:r>
              <a:rPr lang="en-US" sz="2400" dirty="0">
                <a:solidFill>
                  <a:srgbClr val="FF0000"/>
                </a:solidFill>
              </a:rPr>
              <a:t> (</a:t>
            </a:r>
            <a:r>
              <a:rPr lang="en-US" sz="2400" b="1" dirty="0">
                <a:solidFill>
                  <a:srgbClr val="FF0000"/>
                </a:solidFill>
              </a:rPr>
              <a:t>ECLS</a:t>
            </a:r>
            <a:r>
              <a:rPr lang="en-US" sz="2400" dirty="0">
                <a:solidFill>
                  <a:srgbClr val="FF0000"/>
                </a:solidFill>
              </a:rPr>
              <a:t>), </a:t>
            </a:r>
            <a:r>
              <a:rPr lang="en-US" sz="2400" dirty="0"/>
              <a:t>is an </a:t>
            </a:r>
            <a:r>
              <a:rPr lang="en-US" sz="2400" dirty="0" smtClean="0"/>
              <a:t>extracorporeal</a:t>
            </a:r>
            <a:r>
              <a:rPr lang="en-US" sz="2400" dirty="0"/>
              <a:t> </a:t>
            </a:r>
            <a:r>
              <a:rPr lang="en-US" sz="2400" dirty="0" smtClean="0"/>
              <a:t>technique </a:t>
            </a:r>
            <a:r>
              <a:rPr lang="en-US" sz="2400" dirty="0"/>
              <a:t>of providing prolonged </a:t>
            </a:r>
            <a:r>
              <a:rPr lang="en-US" sz="2400" b="1" dirty="0">
                <a:solidFill>
                  <a:srgbClr val="0070C0"/>
                </a:solidFill>
              </a:rPr>
              <a:t>cardiac</a:t>
            </a:r>
            <a:r>
              <a:rPr lang="en-US" sz="2400" dirty="0"/>
              <a:t> and </a:t>
            </a:r>
            <a:r>
              <a:rPr lang="en-US" sz="2400" b="1" dirty="0">
                <a:solidFill>
                  <a:srgbClr val="0070C0"/>
                </a:solidFill>
              </a:rPr>
              <a:t>respiratory </a:t>
            </a:r>
            <a:r>
              <a:rPr lang="en-US" sz="2400" dirty="0"/>
              <a:t>support to persons whose </a:t>
            </a:r>
            <a:r>
              <a:rPr lang="en-US" sz="2400" b="1" dirty="0" smtClean="0">
                <a:solidFill>
                  <a:srgbClr val="0070C0"/>
                </a:solidFill>
              </a:rPr>
              <a:t>heart</a:t>
            </a:r>
            <a:r>
              <a:rPr lang="en-US" sz="2400" dirty="0"/>
              <a:t> </a:t>
            </a:r>
            <a:r>
              <a:rPr lang="en-US" sz="2400" dirty="0" smtClean="0"/>
              <a:t>and</a:t>
            </a:r>
            <a:r>
              <a:rPr lang="en-US" sz="2400" dirty="0"/>
              <a:t> </a:t>
            </a:r>
            <a:r>
              <a:rPr lang="en-US" sz="2400" b="1" dirty="0">
                <a:solidFill>
                  <a:srgbClr val="0070C0"/>
                </a:solidFill>
              </a:rPr>
              <a:t>lungs</a:t>
            </a:r>
            <a:r>
              <a:rPr lang="en-US" sz="2400" dirty="0"/>
              <a:t> are unable to provide an adequate amount of gas exchange or perfusion to sustain life. The technology </a:t>
            </a:r>
            <a:r>
              <a:rPr lang="en-US" sz="2400" dirty="0" smtClean="0"/>
              <a:t>for ECMO is largely derived from </a:t>
            </a:r>
            <a:r>
              <a:rPr lang="en-US" sz="2400" b="1" dirty="0" smtClean="0">
                <a:solidFill>
                  <a:srgbClr val="0070C0"/>
                </a:solidFill>
              </a:rPr>
              <a:t>cardiopulmonary bypass</a:t>
            </a:r>
            <a:r>
              <a:rPr lang="en-US" sz="2400" dirty="0" smtClean="0"/>
              <a:t>, which provides shorter-term support.</a:t>
            </a:r>
          </a:p>
          <a:p>
            <a:pPr algn="l">
              <a:lnSpc>
                <a:spcPct val="150000"/>
              </a:lnSpc>
            </a:pPr>
            <a:r>
              <a:rPr lang="en-US" sz="2400" dirty="0" smtClean="0"/>
              <a:t>.</a:t>
            </a:r>
            <a:endParaRPr lang="en-US" sz="2400" dirty="0"/>
          </a:p>
        </p:txBody>
      </p:sp>
    </p:spTree>
    <p:extLst>
      <p:ext uri="{BB962C8B-B14F-4D97-AF65-F5344CB8AC3E}">
        <p14:creationId xmlns:p14="http://schemas.microsoft.com/office/powerpoint/2010/main" val="253403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12" y="167194"/>
            <a:ext cx="8496944" cy="6671826"/>
          </a:xfrm>
          <a:prstGeom prst="rect">
            <a:avLst/>
          </a:prstGeom>
        </p:spPr>
        <p:txBody>
          <a:bodyPr wrap="square">
            <a:spAutoFit/>
          </a:bodyPr>
          <a:lstStyle/>
          <a:p>
            <a:pPr lvl="1" algn="l" rtl="0">
              <a:lnSpc>
                <a:spcPct val="150000"/>
              </a:lnSpc>
            </a:pPr>
            <a:r>
              <a:rPr lang="en-US" sz="2400" dirty="0"/>
              <a:t>This intervention has mostly been used on children, but it is seeing more use in adults with cardiac and respiratory failure</a:t>
            </a:r>
            <a:r>
              <a:rPr lang="en-US" sz="2400" dirty="0" smtClean="0"/>
              <a:t>.</a:t>
            </a:r>
          </a:p>
          <a:p>
            <a:pPr lvl="1" algn="l" rtl="0">
              <a:lnSpc>
                <a:spcPct val="150000"/>
              </a:lnSpc>
            </a:pPr>
            <a:r>
              <a:rPr lang="en-US" sz="2400" dirty="0" smtClean="0"/>
              <a:t> </a:t>
            </a:r>
            <a:r>
              <a:rPr lang="en-US" sz="2400" dirty="0"/>
              <a:t>ECMO works by removing blood from the person's body and </a:t>
            </a:r>
            <a:r>
              <a:rPr lang="en-US" sz="2400" b="1" dirty="0">
                <a:solidFill>
                  <a:srgbClr val="0070C0"/>
                </a:solidFill>
              </a:rPr>
              <a:t>artificially removing the carbon dioxide and oxygenating red blood </a:t>
            </a:r>
            <a:r>
              <a:rPr lang="en-US" sz="2400" b="1" dirty="0" smtClean="0">
                <a:solidFill>
                  <a:srgbClr val="0070C0"/>
                </a:solidFill>
              </a:rPr>
              <a:t>cells </a:t>
            </a:r>
            <a:r>
              <a:rPr lang="en-US" sz="2400" dirty="0"/>
              <a:t>Generally, it is used either </a:t>
            </a:r>
            <a:r>
              <a:rPr lang="en-US" sz="2400" dirty="0">
                <a:solidFill>
                  <a:srgbClr val="FF0000"/>
                </a:solidFill>
              </a:rPr>
              <a:t>post-cardiopulmonary bypass </a:t>
            </a:r>
            <a:r>
              <a:rPr lang="en-US" sz="2400" dirty="0"/>
              <a:t>or in </a:t>
            </a:r>
            <a:r>
              <a:rPr lang="en-US" sz="2400" dirty="0">
                <a:solidFill>
                  <a:srgbClr val="FF0000"/>
                </a:solidFill>
              </a:rPr>
              <a:t>late stage treatment </a:t>
            </a:r>
            <a:r>
              <a:rPr lang="en-US" sz="2400" dirty="0"/>
              <a:t>of a person with profound heart and/or lung failure, although it is now seeing use as a treatment for cardiac arrest in certain centers, allowing for treatment of the underlying cause of arrest while circulation and oxygenation are supported</a:t>
            </a:r>
            <a:endParaRPr lang="ar-EG" sz="2400" dirty="0"/>
          </a:p>
        </p:txBody>
      </p:sp>
    </p:spTree>
    <p:extLst>
      <p:ext uri="{BB962C8B-B14F-4D97-AF65-F5344CB8AC3E}">
        <p14:creationId xmlns:p14="http://schemas.microsoft.com/office/powerpoint/2010/main" val="95122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3" y="4454"/>
            <a:ext cx="3985386" cy="584775"/>
          </a:xfrm>
          <a:prstGeom prst="rect">
            <a:avLst/>
          </a:prstGeom>
          <a:noFill/>
        </p:spPr>
        <p:txBody>
          <a:bodyPr wrap="none" rtlCol="0">
            <a:spAutoFit/>
          </a:bodyPr>
          <a:lstStyle/>
          <a:p>
            <a:r>
              <a:rPr lang="en-US" sz="3200" b="1" dirty="0" smtClean="0">
                <a:solidFill>
                  <a:srgbClr val="0070C0"/>
                </a:solidFill>
              </a:rPr>
              <a:t>More about lithium:</a:t>
            </a:r>
          </a:p>
        </p:txBody>
      </p:sp>
      <p:sp>
        <p:nvSpPr>
          <p:cNvPr id="3" name="Rectangle 2"/>
          <p:cNvSpPr/>
          <p:nvPr/>
        </p:nvSpPr>
        <p:spPr>
          <a:xfrm>
            <a:off x="34810" y="669196"/>
            <a:ext cx="8929678" cy="4631524"/>
          </a:xfrm>
          <a:prstGeom prst="rect">
            <a:avLst/>
          </a:prstGeom>
        </p:spPr>
        <p:txBody>
          <a:bodyPr wrap="square">
            <a:spAutoFit/>
          </a:bodyPr>
          <a:lstStyle/>
          <a:p>
            <a:pPr algn="just" rtl="0">
              <a:lnSpc>
                <a:spcPct val="150000"/>
              </a:lnSpc>
            </a:pPr>
            <a:r>
              <a:rPr lang="en-US" sz="3200"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Lithium (from Greek </a:t>
            </a:r>
            <a:r>
              <a:rPr lang="en-US" sz="2800" i="1" dirty="0" err="1">
                <a:latin typeface="Times New Roman" pitchFamily="18" charset="0"/>
                <a:cs typeface="Times New Roman" pitchFamily="18" charset="0"/>
              </a:rPr>
              <a:t>lithos</a:t>
            </a:r>
            <a:r>
              <a:rPr lang="en-US" sz="2800" i="1" dirty="0">
                <a:latin typeface="Times New Roman" pitchFamily="18" charset="0"/>
                <a:cs typeface="Times New Roman" pitchFamily="18" charset="0"/>
              </a:rPr>
              <a:t> 'stone') is a chemical element with symbol Li </a:t>
            </a:r>
            <a:r>
              <a:rPr lang="en-US" sz="2800" i="1" dirty="0" smtClean="0">
                <a:latin typeface="Times New Roman" pitchFamily="18" charset="0"/>
                <a:cs typeface="Times New Roman" pitchFamily="18" charset="0"/>
              </a:rPr>
              <a:t>and </a:t>
            </a:r>
            <a:r>
              <a:rPr lang="en-US" sz="2800" i="1" dirty="0">
                <a:latin typeface="Times New Roman" pitchFamily="18" charset="0"/>
                <a:cs typeface="Times New Roman" pitchFamily="18" charset="0"/>
              </a:rPr>
              <a:t>atomic number 3. It is a </a:t>
            </a:r>
            <a:r>
              <a:rPr lang="en-US" sz="2800" i="1" dirty="0">
                <a:solidFill>
                  <a:srgbClr val="FF0000"/>
                </a:solidFill>
                <a:latin typeface="Times New Roman" pitchFamily="18" charset="0"/>
                <a:cs typeface="Times New Roman" pitchFamily="18" charset="0"/>
              </a:rPr>
              <a:t>soft, silver-white metal </a:t>
            </a:r>
            <a:r>
              <a:rPr lang="en-US" sz="2800" i="1" dirty="0">
                <a:latin typeface="Times New Roman" pitchFamily="18" charset="0"/>
                <a:cs typeface="Times New Roman" pitchFamily="18" charset="0"/>
              </a:rPr>
              <a:t>belonging to the alkali metal group of chemical elements. Under standard conditions it is the </a:t>
            </a:r>
            <a:r>
              <a:rPr lang="en-US" sz="2800" i="1" dirty="0">
                <a:solidFill>
                  <a:srgbClr val="FF0000"/>
                </a:solidFill>
                <a:latin typeface="Times New Roman" pitchFamily="18" charset="0"/>
                <a:cs typeface="Times New Roman" pitchFamily="18" charset="0"/>
              </a:rPr>
              <a:t>lightest</a:t>
            </a:r>
            <a:r>
              <a:rPr lang="en-US" sz="2800" i="1" dirty="0">
                <a:latin typeface="Times New Roman" pitchFamily="18" charset="0"/>
                <a:cs typeface="Times New Roman" pitchFamily="18" charset="0"/>
              </a:rPr>
              <a:t> metal and the least dense solid element. Like all alkali metals, lithium is </a:t>
            </a:r>
            <a:r>
              <a:rPr lang="en-US" sz="2800" i="1" dirty="0">
                <a:solidFill>
                  <a:srgbClr val="FF0000"/>
                </a:solidFill>
                <a:latin typeface="Times New Roman" pitchFamily="18" charset="0"/>
                <a:cs typeface="Times New Roman" pitchFamily="18" charset="0"/>
              </a:rPr>
              <a:t>highly reactive and flammable. </a:t>
            </a:r>
            <a:r>
              <a:rPr lang="en-US" sz="2800" i="1" dirty="0">
                <a:latin typeface="Times New Roman" pitchFamily="18" charset="0"/>
                <a:cs typeface="Times New Roman" pitchFamily="18" charset="0"/>
              </a:rPr>
              <a:t>For this reason, it is typically stored in mineral oil.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1" y="4525068"/>
            <a:ext cx="2926356" cy="2191942"/>
          </a:xfrm>
          <a:prstGeom prst="rect">
            <a:avLst/>
          </a:prstGeom>
        </p:spPr>
      </p:pic>
    </p:spTree>
    <p:extLst>
      <p:ext uri="{BB962C8B-B14F-4D97-AF65-F5344CB8AC3E}">
        <p14:creationId xmlns:p14="http://schemas.microsoft.com/office/powerpoint/2010/main" val="3361401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107504" y="833372"/>
            <a:ext cx="8928992" cy="3416320"/>
          </a:xfrm>
          <a:prstGeom prst="rect">
            <a:avLst/>
          </a:prstGeom>
          <a:noFill/>
        </p:spPr>
        <p:txBody>
          <a:bodyPr wrap="square" rtlCol="1">
            <a:spAutoFit/>
          </a:bodyPr>
          <a:lstStyle/>
          <a:p>
            <a:pPr lvl="1" algn="l">
              <a:lnSpc>
                <a:spcPct val="150000"/>
              </a:lnSpc>
            </a:pPr>
            <a:r>
              <a:rPr lang="en-US" sz="2400" dirty="0"/>
              <a:t>T</a:t>
            </a:r>
            <a:r>
              <a:rPr lang="en-US" sz="2400" dirty="0" smtClean="0"/>
              <a:t>he </a:t>
            </a:r>
            <a:r>
              <a:rPr lang="en-US" sz="2400" dirty="0"/>
              <a:t>two most common of which are the </a:t>
            </a:r>
            <a:r>
              <a:rPr lang="en-US" sz="2400" b="1" dirty="0" err="1">
                <a:solidFill>
                  <a:srgbClr val="0070C0"/>
                </a:solidFill>
              </a:rPr>
              <a:t>veno</a:t>
            </a:r>
            <a:r>
              <a:rPr lang="en-US" sz="2400" b="1" dirty="0">
                <a:solidFill>
                  <a:srgbClr val="0070C0"/>
                </a:solidFill>
              </a:rPr>
              <a:t>-arterial (VA)</a:t>
            </a:r>
            <a:r>
              <a:rPr lang="en-US" sz="2400" dirty="0"/>
              <a:t> and </a:t>
            </a:r>
            <a:r>
              <a:rPr lang="en-US" sz="2400" b="1" dirty="0" err="1">
                <a:solidFill>
                  <a:srgbClr val="0070C0"/>
                </a:solidFill>
              </a:rPr>
              <a:t>veno</a:t>
            </a:r>
            <a:r>
              <a:rPr lang="en-US" sz="2400" b="1" dirty="0">
                <a:solidFill>
                  <a:srgbClr val="0070C0"/>
                </a:solidFill>
              </a:rPr>
              <a:t>-venous (VV). </a:t>
            </a:r>
            <a:r>
              <a:rPr lang="en-US" sz="2400" dirty="0"/>
              <a:t>In both modalities, blood drained from the venous system is oxygenated outside of the body. In VA ECMO, this blood is returned to the </a:t>
            </a:r>
            <a:r>
              <a:rPr lang="en-US" sz="2400" b="1" dirty="0">
                <a:solidFill>
                  <a:srgbClr val="FF0000"/>
                </a:solidFill>
              </a:rPr>
              <a:t>arterial</a:t>
            </a:r>
            <a:r>
              <a:rPr lang="en-US" sz="2400" dirty="0"/>
              <a:t> system and in VV ECMO the blood is returned to the </a:t>
            </a:r>
            <a:r>
              <a:rPr lang="en-US" sz="2400" b="1" dirty="0">
                <a:solidFill>
                  <a:srgbClr val="FF0000"/>
                </a:solidFill>
              </a:rPr>
              <a:t>venous </a:t>
            </a:r>
            <a:r>
              <a:rPr lang="en-US" sz="2400" dirty="0"/>
              <a:t>system. In VV ECMO, no cardiac support is provided.</a:t>
            </a:r>
            <a:endParaRPr lang="ar-EG"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040" y="4169579"/>
            <a:ext cx="5673524" cy="2659464"/>
          </a:xfrm>
          <a:prstGeom prst="rect">
            <a:avLst/>
          </a:prstGeom>
        </p:spPr>
      </p:pic>
      <p:sp>
        <p:nvSpPr>
          <p:cNvPr id="2" name="Rectangle 1"/>
          <p:cNvSpPr/>
          <p:nvPr/>
        </p:nvSpPr>
        <p:spPr>
          <a:xfrm>
            <a:off x="286550" y="159023"/>
            <a:ext cx="16277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0000"/>
                </a:solidFill>
                <a:effectLst>
                  <a:outerShdw blurRad="50800" dist="39000" dir="5460000" algn="tl">
                    <a:srgbClr val="000000">
                      <a:alpha val="38000"/>
                    </a:srgbClr>
                  </a:outerShdw>
                </a:effectLst>
              </a:rPr>
              <a:t>Types</a:t>
            </a:r>
            <a:endParaRPr lang="en-US" sz="40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11192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40960" cy="5447645"/>
          </a:xfrm>
          <a:prstGeom prst="rect">
            <a:avLst/>
          </a:prstGeom>
          <a:noFill/>
        </p:spPr>
        <p:txBody>
          <a:bodyPr wrap="square" rtlCol="1">
            <a:spAutoFit/>
          </a:bodyPr>
          <a:lstStyle/>
          <a:p>
            <a:pPr lvl="1" algn="l" rtl="0">
              <a:lnSpc>
                <a:spcPct val="150000"/>
              </a:lnSpc>
            </a:pPr>
            <a:r>
              <a:rPr lang="en-US" sz="3200" b="1" dirty="0" smtClean="0">
                <a:solidFill>
                  <a:srgbClr val="FF0000"/>
                </a:solidFill>
              </a:rPr>
              <a:t>Extracorporeal </a:t>
            </a:r>
            <a:r>
              <a:rPr lang="en-US" sz="3200" b="1" dirty="0">
                <a:solidFill>
                  <a:srgbClr val="FF0000"/>
                </a:solidFill>
              </a:rPr>
              <a:t>treatment in severe lithium </a:t>
            </a:r>
            <a:r>
              <a:rPr lang="en-US" sz="3200" b="1" dirty="0" smtClean="0">
                <a:solidFill>
                  <a:srgbClr val="FF0000"/>
                </a:solidFill>
              </a:rPr>
              <a:t>poisoning </a:t>
            </a:r>
            <a:r>
              <a:rPr lang="en-US" sz="2400" dirty="0" smtClean="0"/>
              <a:t>in </a:t>
            </a:r>
            <a:r>
              <a:rPr lang="en-US" sz="2400" dirty="0"/>
              <a:t>patients with the following </a:t>
            </a:r>
            <a:r>
              <a:rPr lang="en-US" sz="2400" dirty="0" smtClean="0"/>
              <a:t>:</a:t>
            </a:r>
          </a:p>
          <a:p>
            <a:pPr lvl="1" algn="l" rtl="0">
              <a:lnSpc>
                <a:spcPct val="150000"/>
              </a:lnSpc>
            </a:pPr>
            <a:r>
              <a:rPr lang="ar-EG" sz="2400" dirty="0" smtClean="0"/>
              <a:t>•</a:t>
            </a:r>
            <a:r>
              <a:rPr lang="ar-EG" sz="2400" dirty="0"/>
              <a:t>	</a:t>
            </a:r>
            <a:r>
              <a:rPr lang="en-US" sz="2400" b="1" dirty="0">
                <a:solidFill>
                  <a:srgbClr val="0070C0"/>
                </a:solidFill>
              </a:rPr>
              <a:t>Impaired kidney function</a:t>
            </a:r>
            <a:r>
              <a:rPr lang="en-US" sz="2400" dirty="0">
                <a:solidFill>
                  <a:srgbClr val="0070C0"/>
                </a:solidFill>
              </a:rPr>
              <a:t> </a:t>
            </a:r>
            <a:r>
              <a:rPr lang="en-US" sz="2400" dirty="0"/>
              <a:t>and lithium levels </a:t>
            </a:r>
            <a:r>
              <a:rPr lang="en-US" sz="2400" b="1" dirty="0">
                <a:solidFill>
                  <a:srgbClr val="0070C0"/>
                </a:solidFill>
              </a:rPr>
              <a:t>&gt;4.0 </a:t>
            </a:r>
            <a:r>
              <a:rPr lang="en-US" sz="2400" b="1" dirty="0" err="1">
                <a:solidFill>
                  <a:srgbClr val="0070C0"/>
                </a:solidFill>
              </a:rPr>
              <a:t>mEq</a:t>
            </a:r>
            <a:r>
              <a:rPr lang="en-US" sz="2400" b="1" dirty="0">
                <a:solidFill>
                  <a:srgbClr val="0070C0"/>
                </a:solidFill>
              </a:rPr>
              <a:t>/L</a:t>
            </a:r>
          </a:p>
          <a:p>
            <a:pPr lvl="1" algn="l" rtl="0">
              <a:lnSpc>
                <a:spcPct val="150000"/>
              </a:lnSpc>
            </a:pPr>
            <a:r>
              <a:rPr lang="ar-EG" sz="2400" dirty="0"/>
              <a:t>•	</a:t>
            </a:r>
            <a:r>
              <a:rPr lang="en-US" sz="2400" b="1" dirty="0">
                <a:solidFill>
                  <a:srgbClr val="0070C0"/>
                </a:solidFill>
              </a:rPr>
              <a:t>Decreased consciousness</a:t>
            </a:r>
            <a:r>
              <a:rPr lang="en-US" sz="2400" dirty="0"/>
              <a:t>, seizures, or </a:t>
            </a:r>
            <a:r>
              <a:rPr lang="en-US" sz="2400" dirty="0" smtClean="0"/>
              <a:t>life-  threatening </a:t>
            </a:r>
            <a:r>
              <a:rPr lang="en-US" sz="2400" b="1" dirty="0">
                <a:solidFill>
                  <a:srgbClr val="0070C0"/>
                </a:solidFill>
              </a:rPr>
              <a:t>dysrhythmias</a:t>
            </a:r>
            <a:r>
              <a:rPr lang="en-US" sz="2400" dirty="0"/>
              <a:t>, regardless of lithium levels</a:t>
            </a:r>
          </a:p>
          <a:p>
            <a:pPr lvl="1" algn="l" rtl="0">
              <a:lnSpc>
                <a:spcPct val="150000"/>
              </a:lnSpc>
            </a:pPr>
            <a:r>
              <a:rPr lang="ar-EG" sz="2400" dirty="0"/>
              <a:t>•	</a:t>
            </a:r>
            <a:r>
              <a:rPr lang="en-US" sz="2400" dirty="0"/>
              <a:t>Levels are </a:t>
            </a:r>
            <a:r>
              <a:rPr lang="en-US" sz="2400" b="1" dirty="0">
                <a:solidFill>
                  <a:srgbClr val="0070C0"/>
                </a:solidFill>
              </a:rPr>
              <a:t>&gt;5.0 </a:t>
            </a:r>
            <a:r>
              <a:rPr lang="en-US" sz="2400" dirty="0" err="1"/>
              <a:t>mEq</a:t>
            </a:r>
            <a:r>
              <a:rPr lang="en-US" sz="2400" dirty="0"/>
              <a:t>/L, significant confusion is noted, or the expected time to reduce levels to &lt;1.0 </a:t>
            </a:r>
            <a:r>
              <a:rPr lang="en-US" sz="2400" dirty="0" err="1"/>
              <a:t>mEq</a:t>
            </a:r>
            <a:r>
              <a:rPr lang="en-US" sz="2400" dirty="0"/>
              <a:t>/L is more than 36 </a:t>
            </a:r>
            <a:r>
              <a:rPr lang="en-US" sz="2400" dirty="0" smtClean="0"/>
              <a:t>hours.</a:t>
            </a:r>
            <a:endParaRPr lang="en-US" sz="2400" dirty="0"/>
          </a:p>
        </p:txBody>
      </p:sp>
    </p:spTree>
    <p:extLst>
      <p:ext uri="{BB962C8B-B14F-4D97-AF65-F5344CB8AC3E}">
        <p14:creationId xmlns:p14="http://schemas.microsoft.com/office/powerpoint/2010/main" val="2031550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614058" cy="2239844"/>
          </a:xfrm>
          <a:prstGeom prst="rect">
            <a:avLst/>
          </a:prstGeom>
        </p:spPr>
        <p:txBody>
          <a:bodyPr wrap="square">
            <a:spAutoFit/>
          </a:bodyPr>
          <a:lstStyle/>
          <a:p>
            <a:pPr lvl="1" algn="l" rtl="0">
              <a:lnSpc>
                <a:spcPct val="150000"/>
              </a:lnSpc>
            </a:pPr>
            <a:r>
              <a:rPr lang="en-US" sz="2400" dirty="0"/>
              <a:t>Extracorporeal treatment should be continued until </a:t>
            </a:r>
            <a:r>
              <a:rPr lang="en-US" sz="2400" b="1" dirty="0">
                <a:solidFill>
                  <a:srgbClr val="0070C0"/>
                </a:solidFill>
              </a:rPr>
              <a:t>clinical improvement </a:t>
            </a:r>
            <a:r>
              <a:rPr lang="en-US" sz="2400" dirty="0"/>
              <a:t>is seen or levels fall to </a:t>
            </a:r>
            <a:r>
              <a:rPr lang="en-US" sz="2400" b="1" dirty="0">
                <a:solidFill>
                  <a:srgbClr val="0070C0"/>
                </a:solidFill>
              </a:rPr>
              <a:t>&lt;1.0 </a:t>
            </a:r>
            <a:r>
              <a:rPr lang="en-US" sz="2400" b="1" dirty="0" err="1">
                <a:solidFill>
                  <a:srgbClr val="0070C0"/>
                </a:solidFill>
              </a:rPr>
              <a:t>mEq</a:t>
            </a:r>
            <a:r>
              <a:rPr lang="en-US" sz="2400" b="1" dirty="0">
                <a:solidFill>
                  <a:srgbClr val="0070C0"/>
                </a:solidFill>
              </a:rPr>
              <a:t>/L</a:t>
            </a:r>
            <a:r>
              <a:rPr lang="en-US" sz="2400" b="1" dirty="0"/>
              <a:t>.</a:t>
            </a:r>
            <a:r>
              <a:rPr lang="en-US" sz="2400" dirty="0"/>
              <a:t> If levels are not readily measurable, extracorporeal treatments should be continued for a </a:t>
            </a:r>
            <a:r>
              <a:rPr lang="en-US" sz="2400" b="1" dirty="0">
                <a:solidFill>
                  <a:srgbClr val="0070C0"/>
                </a:solidFill>
              </a:rPr>
              <a:t>minimum of 6 hours</a:t>
            </a:r>
            <a:r>
              <a:rPr lang="ar-EG" sz="2400" dirty="0" smtClean="0"/>
              <a:t>.</a:t>
            </a:r>
            <a:endParaRPr lang="en-US" sz="2400" dirty="0"/>
          </a:p>
        </p:txBody>
      </p:sp>
    </p:spTree>
    <p:extLst>
      <p:ext uri="{BB962C8B-B14F-4D97-AF65-F5344CB8AC3E}">
        <p14:creationId xmlns:p14="http://schemas.microsoft.com/office/powerpoint/2010/main" val="1848349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 y="0"/>
            <a:ext cx="7467600" cy="724942"/>
          </a:xfrm>
        </p:spPr>
        <p:txBody>
          <a:bodyPr>
            <a:normAutofit/>
          </a:bodyPr>
          <a:lstStyle/>
          <a:p>
            <a:r>
              <a:rPr lang="en-US" i="1" dirty="0" smtClean="0"/>
              <a:t>Summary:</a:t>
            </a:r>
            <a:endParaRPr lang="ar-EG" i="1" dirty="0"/>
          </a:p>
        </p:txBody>
      </p:sp>
      <p:pic>
        <p:nvPicPr>
          <p:cNvPr id="71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8775261" cy="612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677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096" y="2420888"/>
            <a:ext cx="6888424"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solidFill>
                  <a:srgbClr val="FF0000"/>
                </a:solidFill>
                <a:effectLst>
                  <a:outerShdw blurRad="50800" dist="39000" dir="5460000" algn="tl">
                    <a:srgbClr val="000000">
                      <a:alpha val="38000"/>
                    </a:srgbClr>
                  </a:outerShdw>
                </a:effectLst>
              </a:rPr>
              <a:t>Case Study</a:t>
            </a:r>
            <a:endParaRPr lang="en-US" sz="9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94418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7693"/>
            <a:ext cx="8640960" cy="6370975"/>
          </a:xfrm>
          <a:prstGeom prst="rect">
            <a:avLst/>
          </a:prstGeom>
          <a:noFill/>
        </p:spPr>
        <p:txBody>
          <a:bodyPr wrap="square" rtlCol="1">
            <a:spAutoFit/>
          </a:bodyPr>
          <a:lstStyle/>
          <a:p>
            <a:pPr algn="l"/>
            <a:r>
              <a:rPr lang="en-US" sz="2400" dirty="0" smtClean="0"/>
              <a:t>A </a:t>
            </a:r>
            <a:r>
              <a:rPr lang="en-US" sz="2400" dirty="0"/>
              <a:t>case of 66 years old female patient, suffering bipolar </a:t>
            </a:r>
            <a:r>
              <a:rPr lang="en-US" sz="2400" dirty="0" smtClean="0"/>
              <a:t>disorder was </a:t>
            </a:r>
            <a:r>
              <a:rPr lang="en-US" sz="2400" dirty="0"/>
              <a:t>admitted at the </a:t>
            </a:r>
            <a:r>
              <a:rPr lang="en-US" sz="2400" dirty="0" err="1"/>
              <a:t>gerontopsychiatric</a:t>
            </a:r>
            <a:r>
              <a:rPr lang="en-US" sz="2400" dirty="0"/>
              <a:t> department due to a </a:t>
            </a:r>
            <a:r>
              <a:rPr lang="en-US" sz="2400" dirty="0" err="1"/>
              <a:t>confusional</a:t>
            </a:r>
            <a:r>
              <a:rPr lang="en-US" sz="2400" dirty="0"/>
              <a:t> state, tremor and gait abnormality. </a:t>
            </a:r>
            <a:endParaRPr lang="en-US" sz="2400" dirty="0" smtClean="0"/>
          </a:p>
          <a:p>
            <a:pPr algn="l"/>
            <a:r>
              <a:rPr lang="en-US" sz="2400" dirty="0" smtClean="0"/>
              <a:t>At </a:t>
            </a:r>
            <a:r>
              <a:rPr lang="en-US" sz="2400" dirty="0"/>
              <a:t>the admission the patient appeared confused, complaining of nausea, weakness, unstable gait, memory difficulties and severe anxiety</a:t>
            </a:r>
            <a:r>
              <a:rPr lang="en-US" sz="2400" dirty="0" smtClean="0"/>
              <a:t>.</a:t>
            </a:r>
          </a:p>
          <a:p>
            <a:pPr algn="l"/>
            <a:r>
              <a:rPr lang="en-US" sz="2400" dirty="0" smtClean="0"/>
              <a:t>On </a:t>
            </a:r>
            <a:r>
              <a:rPr lang="en-US" sz="2400" dirty="0"/>
              <a:t>physical examination </a:t>
            </a:r>
            <a:r>
              <a:rPr lang="en-US" sz="2400" dirty="0" smtClean="0"/>
              <a:t>- </a:t>
            </a:r>
            <a:r>
              <a:rPr lang="en-US" sz="2400" dirty="0"/>
              <a:t>reduced body mass, afebrile, pale dry skin</a:t>
            </a:r>
            <a:r>
              <a:rPr lang="en-US" sz="2400" dirty="0" smtClean="0"/>
              <a:t>.</a:t>
            </a:r>
          </a:p>
          <a:p>
            <a:pPr algn="l"/>
            <a:r>
              <a:rPr lang="en-US" sz="2400" dirty="0" smtClean="0"/>
              <a:t>Lung &amp; Cardiac exam were Normal. BP : </a:t>
            </a:r>
            <a:r>
              <a:rPr lang="en-US" sz="2400" dirty="0"/>
              <a:t>125/85 mm/Hg, P70; </a:t>
            </a:r>
            <a:r>
              <a:rPr lang="en-US" sz="2400" dirty="0" smtClean="0"/>
              <a:t>ECG </a:t>
            </a:r>
            <a:r>
              <a:rPr lang="en-US" sz="2400" dirty="0"/>
              <a:t>was </a:t>
            </a:r>
            <a:r>
              <a:rPr lang="en-US" sz="2400" dirty="0" smtClean="0"/>
              <a:t>normal, Abdomen </a:t>
            </a:r>
            <a:r>
              <a:rPr lang="en-US" sz="2400" dirty="0"/>
              <a:t>was insensitive</a:t>
            </a:r>
            <a:r>
              <a:rPr lang="en-US" sz="2400" dirty="0" smtClean="0"/>
              <a:t>.</a:t>
            </a:r>
          </a:p>
          <a:p>
            <a:pPr algn="l"/>
            <a:r>
              <a:rPr lang="en-US" sz="2400" b="1" dirty="0" smtClean="0"/>
              <a:t>Neurological </a:t>
            </a:r>
            <a:r>
              <a:rPr lang="en-US" sz="2400" b="1" dirty="0"/>
              <a:t>exam </a:t>
            </a:r>
            <a:r>
              <a:rPr lang="en-US" sz="2400" dirty="0"/>
              <a:t>revealed coarse tremor of body and hands, gait ataxia. Hand tremor increased under pressure. Mental status at the time of assessment- the patient was anxious, </a:t>
            </a:r>
            <a:r>
              <a:rPr lang="en-US" sz="2400" dirty="0" smtClean="0"/>
              <a:t>agitated </a:t>
            </a:r>
            <a:r>
              <a:rPr lang="en-US" sz="2400" dirty="0"/>
              <a:t>and pacing during the interview. Though oriented to place and person, she looked confused with difficulty focusing and sustaining attention and short-term memory difficulties. </a:t>
            </a:r>
            <a:endParaRPr lang="en-US" sz="2400" dirty="0" smtClean="0"/>
          </a:p>
        </p:txBody>
      </p:sp>
    </p:spTree>
    <p:extLst>
      <p:ext uri="{BB962C8B-B14F-4D97-AF65-F5344CB8AC3E}">
        <p14:creationId xmlns:p14="http://schemas.microsoft.com/office/powerpoint/2010/main" val="1565590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00" y="117693"/>
            <a:ext cx="8892480" cy="6740307"/>
          </a:xfrm>
          <a:prstGeom prst="rect">
            <a:avLst/>
          </a:prstGeom>
        </p:spPr>
        <p:txBody>
          <a:bodyPr wrap="square">
            <a:spAutoFit/>
          </a:bodyPr>
          <a:lstStyle/>
          <a:p>
            <a:pPr lvl="0" algn="l"/>
            <a:r>
              <a:rPr lang="en-US" sz="2400" dirty="0">
                <a:solidFill>
                  <a:srgbClr val="000000"/>
                </a:solidFill>
              </a:rPr>
              <a:t>Lithium toxicity was suspected when sufficient information about previous medical history of lithium therapy has been obtained.</a:t>
            </a:r>
          </a:p>
          <a:p>
            <a:pPr lvl="0" algn="l"/>
            <a:r>
              <a:rPr lang="en-US" sz="2400" b="1" dirty="0" smtClean="0">
                <a:solidFill>
                  <a:srgbClr val="000000"/>
                </a:solidFill>
              </a:rPr>
              <a:t>Lithium </a:t>
            </a:r>
            <a:r>
              <a:rPr lang="en-US" sz="2400" b="1" dirty="0">
                <a:solidFill>
                  <a:srgbClr val="000000"/>
                </a:solidFill>
              </a:rPr>
              <a:t>level </a:t>
            </a:r>
            <a:r>
              <a:rPr lang="en-US" sz="2400" dirty="0">
                <a:solidFill>
                  <a:srgbClr val="000000"/>
                </a:solidFill>
              </a:rPr>
              <a:t>found to be </a:t>
            </a:r>
            <a:r>
              <a:rPr lang="en-US" sz="2400" b="1" dirty="0">
                <a:solidFill>
                  <a:srgbClr val="000000"/>
                </a:solidFill>
              </a:rPr>
              <a:t>1.69 </a:t>
            </a:r>
            <a:r>
              <a:rPr lang="en-US" sz="2400" b="1" dirty="0" err="1">
                <a:solidFill>
                  <a:srgbClr val="000000"/>
                </a:solidFill>
              </a:rPr>
              <a:t>mmol</a:t>
            </a:r>
            <a:r>
              <a:rPr lang="en-US" sz="2400" b="1" dirty="0">
                <a:solidFill>
                  <a:srgbClr val="000000"/>
                </a:solidFill>
              </a:rPr>
              <a:t>/L</a:t>
            </a:r>
            <a:r>
              <a:rPr lang="en-US" sz="2400" dirty="0">
                <a:solidFill>
                  <a:srgbClr val="000000"/>
                </a:solidFill>
              </a:rPr>
              <a:t>. The patient had been on maintenance therapy with a lithium carbonate dosage 450 mg twice daily, which had been unchanged for months. Plasma levels of Lithium were not examined regularly. </a:t>
            </a:r>
            <a:r>
              <a:rPr lang="en-US" sz="2400" b="1" dirty="0">
                <a:solidFill>
                  <a:srgbClr val="000000"/>
                </a:solidFill>
              </a:rPr>
              <a:t>Drug history </a:t>
            </a:r>
            <a:r>
              <a:rPr lang="en-US" sz="2400" dirty="0">
                <a:solidFill>
                  <a:srgbClr val="000000"/>
                </a:solidFill>
              </a:rPr>
              <a:t>included </a:t>
            </a:r>
            <a:r>
              <a:rPr lang="en-US" sz="2400" dirty="0" err="1">
                <a:solidFill>
                  <a:srgbClr val="000000"/>
                </a:solidFill>
              </a:rPr>
              <a:t>Lisinopril</a:t>
            </a:r>
            <a:r>
              <a:rPr lang="en-US" sz="2400" dirty="0">
                <a:solidFill>
                  <a:srgbClr val="000000"/>
                </a:solidFill>
              </a:rPr>
              <a:t> </a:t>
            </a:r>
            <a:r>
              <a:rPr lang="en-US" sz="2400" dirty="0" smtClean="0">
                <a:solidFill>
                  <a:srgbClr val="000000"/>
                </a:solidFill>
              </a:rPr>
              <a:t>, </a:t>
            </a:r>
            <a:r>
              <a:rPr lang="en-US" sz="2400" dirty="0" err="1">
                <a:solidFill>
                  <a:srgbClr val="000000"/>
                </a:solidFill>
              </a:rPr>
              <a:t>Torvalipin</a:t>
            </a:r>
            <a:r>
              <a:rPr lang="en-US" sz="2400" dirty="0">
                <a:solidFill>
                  <a:srgbClr val="000000"/>
                </a:solidFill>
              </a:rPr>
              <a:t> (Atorvastatin</a:t>
            </a:r>
            <a:r>
              <a:rPr lang="en-US" sz="2400" dirty="0" smtClean="0">
                <a:solidFill>
                  <a:srgbClr val="000000"/>
                </a:solidFill>
              </a:rPr>
              <a:t>), </a:t>
            </a:r>
            <a:r>
              <a:rPr lang="en-US" sz="2400" dirty="0" err="1">
                <a:solidFill>
                  <a:srgbClr val="000000"/>
                </a:solidFill>
              </a:rPr>
              <a:t>Moxotens</a:t>
            </a:r>
            <a:r>
              <a:rPr lang="en-US" sz="2400" dirty="0">
                <a:solidFill>
                  <a:srgbClr val="000000"/>
                </a:solidFill>
              </a:rPr>
              <a:t> (</a:t>
            </a:r>
            <a:r>
              <a:rPr lang="en-US" sz="2400" dirty="0" err="1">
                <a:solidFill>
                  <a:srgbClr val="000000"/>
                </a:solidFill>
              </a:rPr>
              <a:t>Moxonidine</a:t>
            </a:r>
            <a:r>
              <a:rPr lang="en-US" sz="2400" dirty="0" smtClean="0">
                <a:solidFill>
                  <a:srgbClr val="000000"/>
                </a:solidFill>
              </a:rPr>
              <a:t>), </a:t>
            </a:r>
            <a:r>
              <a:rPr lang="en-US" sz="2400" dirty="0" err="1">
                <a:solidFill>
                  <a:srgbClr val="000000"/>
                </a:solidFill>
              </a:rPr>
              <a:t>Furanthril</a:t>
            </a:r>
            <a:r>
              <a:rPr lang="en-US" sz="2400" dirty="0">
                <a:solidFill>
                  <a:srgbClr val="000000"/>
                </a:solidFill>
              </a:rPr>
              <a:t> (Furosemide</a:t>
            </a:r>
            <a:r>
              <a:rPr lang="en-US" sz="2400" dirty="0" smtClean="0">
                <a:solidFill>
                  <a:srgbClr val="000000"/>
                </a:solidFill>
              </a:rPr>
              <a:t>). </a:t>
            </a:r>
            <a:r>
              <a:rPr lang="en-US" sz="2400" dirty="0">
                <a:solidFill>
                  <a:srgbClr val="000000"/>
                </a:solidFill>
              </a:rPr>
              <a:t>Laboratory values of hematology and biochemistry, including </a:t>
            </a:r>
            <a:r>
              <a:rPr lang="en-US" sz="2400" dirty="0" err="1">
                <a:solidFill>
                  <a:srgbClr val="000000"/>
                </a:solidFill>
              </a:rPr>
              <a:t>creatinine</a:t>
            </a:r>
            <a:r>
              <a:rPr lang="en-US" sz="2400" dirty="0">
                <a:solidFill>
                  <a:srgbClr val="000000"/>
                </a:solidFill>
              </a:rPr>
              <a:t>, </a:t>
            </a:r>
            <a:r>
              <a:rPr lang="en-US" sz="2400" dirty="0" smtClean="0">
                <a:solidFill>
                  <a:srgbClr val="000000"/>
                </a:solidFill>
              </a:rPr>
              <a:t>were normal.</a:t>
            </a:r>
            <a:endParaRPr lang="en-US" sz="2400" dirty="0">
              <a:solidFill>
                <a:srgbClr val="000000"/>
              </a:solidFill>
            </a:endParaRPr>
          </a:p>
          <a:p>
            <a:pPr lvl="0" algn="l"/>
            <a:r>
              <a:rPr lang="en-US" sz="2400" dirty="0">
                <a:solidFill>
                  <a:srgbClr val="000000"/>
                </a:solidFill>
              </a:rPr>
              <a:t>CT scan of the head ruled out other etiologies. Although the plasma value of Lithium was comparatively mildly elevated, neurotoxicity was produced, leading to severe neurological symptoms. </a:t>
            </a:r>
          </a:p>
          <a:p>
            <a:pPr lvl="0" algn="l"/>
            <a:r>
              <a:rPr lang="en-US" sz="2400" dirty="0">
                <a:solidFill>
                  <a:srgbClr val="000000"/>
                </a:solidFill>
              </a:rPr>
              <a:t>The patient was commenced on IV fluid hydration with isotonic Sodium chloride solution 1000 ml/daily and </a:t>
            </a:r>
            <a:r>
              <a:rPr lang="en-US" sz="2400" dirty="0" err="1">
                <a:solidFill>
                  <a:srgbClr val="000000"/>
                </a:solidFill>
              </a:rPr>
              <a:t>Mannitol</a:t>
            </a:r>
            <a:r>
              <a:rPr lang="en-US" sz="2400" dirty="0">
                <a:solidFill>
                  <a:srgbClr val="000000"/>
                </a:solidFill>
              </a:rPr>
              <a:t> 250 ml in-between for 7 days. </a:t>
            </a:r>
            <a:r>
              <a:rPr lang="en-US" sz="2400" dirty="0" err="1">
                <a:solidFill>
                  <a:srgbClr val="000000"/>
                </a:solidFill>
              </a:rPr>
              <a:t>Lisinopril</a:t>
            </a:r>
            <a:r>
              <a:rPr lang="en-US" sz="2400" dirty="0">
                <a:solidFill>
                  <a:srgbClr val="000000"/>
                </a:solidFill>
              </a:rPr>
              <a:t> and </a:t>
            </a:r>
            <a:r>
              <a:rPr lang="en-US" sz="2400" dirty="0" err="1">
                <a:solidFill>
                  <a:srgbClr val="000000"/>
                </a:solidFill>
              </a:rPr>
              <a:t>Furanthril</a:t>
            </a:r>
            <a:r>
              <a:rPr lang="en-US" sz="2400" dirty="0">
                <a:solidFill>
                  <a:srgbClr val="000000"/>
                </a:solidFill>
              </a:rPr>
              <a:t> were discontinued. Lithium levels decreased to 0.39 </a:t>
            </a:r>
            <a:r>
              <a:rPr lang="en-US" sz="2400" dirty="0" err="1">
                <a:solidFill>
                  <a:srgbClr val="000000"/>
                </a:solidFill>
              </a:rPr>
              <a:t>mmol</a:t>
            </a:r>
            <a:r>
              <a:rPr lang="en-US" sz="2400" dirty="0">
                <a:solidFill>
                  <a:srgbClr val="000000"/>
                </a:solidFill>
              </a:rPr>
              <a:t>/L. After 20 days the patient was discharged in a stable general and psychic state</a:t>
            </a:r>
            <a:r>
              <a:rPr lang="en-US" dirty="0">
                <a:solidFill>
                  <a:srgbClr val="000000"/>
                </a:solidFill>
              </a:rPr>
              <a:t>.</a:t>
            </a:r>
            <a:endParaRPr lang="ar-EG" dirty="0">
              <a:solidFill>
                <a:srgbClr val="000000"/>
              </a:solidFill>
            </a:endParaRPr>
          </a:p>
        </p:txBody>
      </p:sp>
    </p:spTree>
    <p:extLst>
      <p:ext uri="{BB962C8B-B14F-4D97-AF65-F5344CB8AC3E}">
        <p14:creationId xmlns:p14="http://schemas.microsoft.com/office/powerpoint/2010/main" val="1644427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66" y="35565"/>
            <a:ext cx="8856984" cy="6247864"/>
          </a:xfrm>
          <a:prstGeom prst="rect">
            <a:avLst/>
          </a:prstGeom>
          <a:noFill/>
        </p:spPr>
        <p:txBody>
          <a:bodyPr wrap="square" rtlCol="1">
            <a:spAutoFit/>
          </a:bodyPr>
          <a:lstStyle/>
          <a:p>
            <a:pPr algn="l" rtl="0"/>
            <a:r>
              <a:rPr lang="en-US" sz="2000" dirty="0"/>
              <a:t>References</a:t>
            </a:r>
          </a:p>
          <a:p>
            <a:pPr lvl="0" algn="l" rtl="0"/>
            <a:r>
              <a:rPr lang="en-US" sz="2000" dirty="0" err="1"/>
              <a:t>Greller</a:t>
            </a:r>
            <a:r>
              <a:rPr lang="en-US" sz="2000" dirty="0"/>
              <a:t> HA. Lithium. In: Hoffman RS, Howland MA, </a:t>
            </a:r>
            <a:r>
              <a:rPr lang="en-US" sz="2000" dirty="0" err="1"/>
              <a:t>Lewin</a:t>
            </a:r>
            <a:r>
              <a:rPr lang="en-US" sz="2000" dirty="0"/>
              <a:t> NA, Nelson LS, </a:t>
            </a:r>
            <a:r>
              <a:rPr lang="en-US" sz="2000" dirty="0" err="1"/>
              <a:t>Goldfrank</a:t>
            </a:r>
            <a:r>
              <a:rPr lang="en-US" sz="2000" dirty="0"/>
              <a:t> LR, eds. </a:t>
            </a:r>
            <a:r>
              <a:rPr lang="en-US" sz="2000" dirty="0" err="1"/>
              <a:t>Goldfrank's</a:t>
            </a:r>
            <a:r>
              <a:rPr lang="en-US" sz="2000" dirty="0"/>
              <a:t> </a:t>
            </a:r>
            <a:r>
              <a:rPr lang="en-US" sz="2000" dirty="0" err="1"/>
              <a:t>Toxicologic</a:t>
            </a:r>
            <a:r>
              <a:rPr lang="en-US" sz="2000" dirty="0"/>
              <a:t> Emergencies. 10th ed. New York: McGraw-Hill Education; 2015</a:t>
            </a:r>
            <a:r>
              <a:rPr lang="ar-EG" sz="2000" dirty="0"/>
              <a:t>.</a:t>
            </a:r>
            <a:endParaRPr lang="en-US" sz="2000" dirty="0"/>
          </a:p>
          <a:p>
            <a:pPr lvl="0" algn="l" rtl="0"/>
            <a:r>
              <a:rPr lang="en-US" sz="2000" dirty="0" err="1"/>
              <a:t>Mowry</a:t>
            </a:r>
            <a:r>
              <a:rPr lang="en-US" sz="2000" dirty="0"/>
              <a:t> JB, </a:t>
            </a:r>
            <a:r>
              <a:rPr lang="en-US" sz="2000" dirty="0" err="1"/>
              <a:t>Spyker</a:t>
            </a:r>
            <a:r>
              <a:rPr lang="en-US" sz="2000" dirty="0"/>
              <a:t> DA, Brooks DE, Zimmerman A, </a:t>
            </a:r>
            <a:r>
              <a:rPr lang="en-US" sz="2000" dirty="0" err="1"/>
              <a:t>Schauben</a:t>
            </a:r>
            <a:r>
              <a:rPr lang="en-US" sz="2000" dirty="0"/>
              <a:t> JL. 2015 Annual Report of the American Association of Poison Control Centers' National Poison Data System (NPDS): 33rd Annual Report. </a:t>
            </a:r>
            <a:r>
              <a:rPr lang="en-US" sz="2000" dirty="0" err="1"/>
              <a:t>Clin</a:t>
            </a:r>
            <a:r>
              <a:rPr lang="en-US" sz="2000" dirty="0"/>
              <a:t> </a:t>
            </a:r>
            <a:r>
              <a:rPr lang="en-US" sz="2000" dirty="0" err="1"/>
              <a:t>Toxicol</a:t>
            </a:r>
            <a:r>
              <a:rPr lang="en-US" sz="2000" dirty="0"/>
              <a:t> (</a:t>
            </a:r>
            <a:r>
              <a:rPr lang="en-US" sz="2000" dirty="0" err="1"/>
              <a:t>Phila</a:t>
            </a:r>
            <a:r>
              <a:rPr lang="en-US" sz="2000" dirty="0"/>
              <a:t>). 2016 Dec. 54 (10):924-1109. [Medline]. [Full Text</a:t>
            </a:r>
            <a:r>
              <a:rPr lang="ar-EG" sz="2000" dirty="0"/>
              <a:t>].</a:t>
            </a:r>
            <a:endParaRPr lang="en-US" sz="2000" dirty="0"/>
          </a:p>
          <a:p>
            <a:pPr lvl="0" algn="l" rtl="0"/>
            <a:r>
              <a:rPr lang="en-US" sz="2000" dirty="0"/>
              <a:t>National Poison Data System Annual Reports. American Association of Poison Control Centers. Available at http://www.aapcc.org/annual-reports/. Accessed: January 21, 2017</a:t>
            </a:r>
            <a:r>
              <a:rPr lang="ar-EG" sz="2000" dirty="0"/>
              <a:t>.</a:t>
            </a:r>
            <a:endParaRPr lang="en-US" sz="2000" dirty="0"/>
          </a:p>
          <a:p>
            <a:pPr lvl="0" algn="l" rtl="0"/>
            <a:r>
              <a:rPr lang="en-US" sz="2000" dirty="0"/>
              <a:t>Ng YW, Tiu SC, Choi KL, Chan FK, Choi CH, Kong PS. Use of lithium in the treatment of thyrotoxicosis. Hong Kong Med J. 2006 Aug. 12(4):254-9. [Medline</a:t>
            </a:r>
            <a:r>
              <a:rPr lang="ar-EG" sz="2000" dirty="0"/>
              <a:t>].</a:t>
            </a:r>
            <a:endParaRPr lang="en-US" sz="2000" dirty="0"/>
          </a:p>
          <a:p>
            <a:pPr lvl="0" algn="l" rtl="0"/>
            <a:r>
              <a:rPr lang="en-US" sz="2000" dirty="0"/>
              <a:t>Lee DC, </a:t>
            </a:r>
            <a:r>
              <a:rPr lang="en-US" sz="2000" dirty="0" err="1"/>
              <a:t>Klachko</a:t>
            </a:r>
            <a:r>
              <a:rPr lang="en-US" sz="2000" dirty="0"/>
              <a:t> MN. Falsely elevated lithium levels in plasma samples obtained in lithium containing tubes. J </a:t>
            </a:r>
            <a:r>
              <a:rPr lang="en-US" sz="2000" dirty="0" err="1"/>
              <a:t>Toxicol</a:t>
            </a:r>
            <a:r>
              <a:rPr lang="en-US" sz="2000" dirty="0"/>
              <a:t> </a:t>
            </a:r>
            <a:r>
              <a:rPr lang="en-US" sz="2000" dirty="0" err="1"/>
              <a:t>Clin</a:t>
            </a:r>
            <a:r>
              <a:rPr lang="en-US" sz="2000" dirty="0"/>
              <a:t> </a:t>
            </a:r>
            <a:r>
              <a:rPr lang="en-US" sz="2000" dirty="0" err="1"/>
              <a:t>Toxicol</a:t>
            </a:r>
            <a:r>
              <a:rPr lang="en-US" sz="2000" dirty="0"/>
              <a:t>. 1996. 34(4):467-9. [Medline</a:t>
            </a:r>
            <a:r>
              <a:rPr lang="ar-EG" sz="2000" dirty="0"/>
              <a:t>].</a:t>
            </a:r>
            <a:endParaRPr lang="en-US" sz="2000" dirty="0"/>
          </a:p>
          <a:p>
            <a:pPr lvl="0" algn="l" rtl="0"/>
            <a:r>
              <a:rPr lang="en-US" sz="2000" dirty="0"/>
              <a:t>Hsu CH, Liu PY, Chen JH, </a:t>
            </a:r>
            <a:r>
              <a:rPr lang="en-US" sz="2000" dirty="0" err="1"/>
              <a:t>Yeh</a:t>
            </a:r>
            <a:r>
              <a:rPr lang="en-US" sz="2000" dirty="0"/>
              <a:t> TL, Tsai HY, Lin LJ. Electrocardiographic abnormalities as predictors for over-range lithium levels. Cardiology. 2005. 103(2):101-6. [Medline</a:t>
            </a:r>
            <a:r>
              <a:rPr lang="ar-EG" sz="2000" dirty="0" smtClean="0"/>
              <a:t>].</a:t>
            </a:r>
            <a:endParaRPr lang="en-US" sz="2000" dirty="0"/>
          </a:p>
        </p:txBody>
      </p:sp>
    </p:spTree>
    <p:extLst>
      <p:ext uri="{BB962C8B-B14F-4D97-AF65-F5344CB8AC3E}">
        <p14:creationId xmlns:p14="http://schemas.microsoft.com/office/powerpoint/2010/main" val="2170093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641"/>
            <a:ext cx="8748464" cy="6555641"/>
          </a:xfrm>
          <a:prstGeom prst="rect">
            <a:avLst/>
          </a:prstGeom>
          <a:noFill/>
        </p:spPr>
        <p:txBody>
          <a:bodyPr wrap="square" rtlCol="1">
            <a:spAutoFit/>
          </a:bodyPr>
          <a:lstStyle/>
          <a:p>
            <a:pPr lvl="0" algn="l" rtl="0"/>
            <a:r>
              <a:rPr lang="en-US" sz="2000" dirty="0" err="1"/>
              <a:t>Linakis</a:t>
            </a:r>
            <a:r>
              <a:rPr lang="en-US" sz="2000" dirty="0"/>
              <a:t> JG, </a:t>
            </a:r>
            <a:r>
              <a:rPr lang="en-US" sz="2000" dirty="0" err="1"/>
              <a:t>Savitt</a:t>
            </a:r>
            <a:r>
              <a:rPr lang="en-US" sz="2000" dirty="0"/>
              <a:t> DL, Wu TY, Lockhart GR, </a:t>
            </a:r>
            <a:r>
              <a:rPr lang="en-US" sz="2000" dirty="0" err="1"/>
              <a:t>Lacouture</a:t>
            </a:r>
            <a:r>
              <a:rPr lang="en-US" sz="2000" dirty="0"/>
              <a:t> PG. Use of sodium polystyrene </a:t>
            </a:r>
            <a:r>
              <a:rPr lang="en-US" sz="2000" dirty="0" err="1"/>
              <a:t>sulfonate</a:t>
            </a:r>
            <a:r>
              <a:rPr lang="en-US" sz="2000" dirty="0"/>
              <a:t> for reduction of plasma lithium concentrations after chronic lithium dosing in mice. J </a:t>
            </a:r>
            <a:r>
              <a:rPr lang="en-US" sz="2000" dirty="0" err="1"/>
              <a:t>Toxicol</a:t>
            </a:r>
            <a:r>
              <a:rPr lang="en-US" sz="2000" dirty="0"/>
              <a:t> </a:t>
            </a:r>
            <a:r>
              <a:rPr lang="en-US" sz="2000" dirty="0" err="1"/>
              <a:t>Clin</a:t>
            </a:r>
            <a:r>
              <a:rPr lang="en-US" sz="2000" dirty="0"/>
              <a:t> </a:t>
            </a:r>
            <a:r>
              <a:rPr lang="en-US" sz="2000" dirty="0" err="1"/>
              <a:t>Toxicol</a:t>
            </a:r>
            <a:r>
              <a:rPr lang="en-US" sz="2000" dirty="0"/>
              <a:t>. 1998. 36(4):309-13. [Medline</a:t>
            </a:r>
            <a:r>
              <a:rPr lang="ar-EG" sz="2000" dirty="0"/>
              <a:t>].</a:t>
            </a:r>
            <a:endParaRPr lang="en-US" sz="2000" dirty="0"/>
          </a:p>
          <a:p>
            <a:pPr lvl="0" algn="l" rtl="0"/>
            <a:r>
              <a:rPr lang="en-US" sz="2000" dirty="0" err="1"/>
              <a:t>Ghannoum</a:t>
            </a:r>
            <a:r>
              <a:rPr lang="en-US" sz="2000" dirty="0"/>
              <a:t> M, </a:t>
            </a:r>
            <a:r>
              <a:rPr lang="en-US" sz="2000" dirty="0" err="1"/>
              <a:t>Lavergne</a:t>
            </a:r>
            <a:r>
              <a:rPr lang="en-US" sz="2000" dirty="0"/>
              <a:t> V, </a:t>
            </a:r>
            <a:r>
              <a:rPr lang="en-US" sz="2000" dirty="0" err="1"/>
              <a:t>Yue</a:t>
            </a:r>
            <a:r>
              <a:rPr lang="en-US" sz="2000" dirty="0"/>
              <a:t> CS, </a:t>
            </a:r>
            <a:r>
              <a:rPr lang="en-US" sz="2000" dirty="0" err="1"/>
              <a:t>Ayoub</a:t>
            </a:r>
            <a:r>
              <a:rPr lang="en-US" sz="2000" dirty="0"/>
              <a:t> P, </a:t>
            </a:r>
            <a:r>
              <a:rPr lang="en-US" sz="2000" dirty="0" err="1"/>
              <a:t>Perreault</a:t>
            </a:r>
            <a:r>
              <a:rPr lang="en-US" sz="2000" dirty="0"/>
              <a:t> MM, Roy L. Successful treatment of lithium toxicity with sodium polystyrene </a:t>
            </a:r>
            <a:r>
              <a:rPr lang="en-US" sz="2000" dirty="0" err="1"/>
              <a:t>sulfonate</a:t>
            </a:r>
            <a:r>
              <a:rPr lang="en-US" sz="2000" dirty="0"/>
              <a:t>: a retrospective cohort study. </a:t>
            </a:r>
            <a:r>
              <a:rPr lang="en-US" sz="2000" dirty="0" err="1"/>
              <a:t>Clin</a:t>
            </a:r>
            <a:r>
              <a:rPr lang="en-US" sz="2000" dirty="0"/>
              <a:t> </a:t>
            </a:r>
            <a:r>
              <a:rPr lang="en-US" sz="2000" dirty="0" err="1"/>
              <a:t>Toxicol</a:t>
            </a:r>
            <a:r>
              <a:rPr lang="en-US" sz="2000" dirty="0"/>
              <a:t> (</a:t>
            </a:r>
            <a:r>
              <a:rPr lang="en-US" sz="2000" dirty="0" err="1"/>
              <a:t>Phila</a:t>
            </a:r>
            <a:r>
              <a:rPr lang="en-US" sz="2000" dirty="0"/>
              <a:t>). 2010 Jan. 48(1):34-41. [Medline</a:t>
            </a:r>
            <a:r>
              <a:rPr lang="ar-EG" sz="2000" dirty="0"/>
              <a:t>].</a:t>
            </a:r>
            <a:endParaRPr lang="en-US" sz="2000" dirty="0"/>
          </a:p>
          <a:p>
            <a:pPr lvl="0" algn="l" rtl="0"/>
            <a:r>
              <a:rPr lang="en-US" sz="2000" dirty="0" err="1"/>
              <a:t>Bretaudeau</a:t>
            </a:r>
            <a:r>
              <a:rPr lang="en-US" sz="2000" dirty="0"/>
              <a:t> </a:t>
            </a:r>
            <a:r>
              <a:rPr lang="en-US" sz="2000" dirty="0" err="1"/>
              <a:t>Deguigne</a:t>
            </a:r>
            <a:r>
              <a:rPr lang="en-US" sz="2000" dirty="0"/>
              <a:t> M, Hamel JF, </a:t>
            </a:r>
            <a:r>
              <a:rPr lang="en-US" sz="2000" dirty="0" err="1"/>
              <a:t>Boels</a:t>
            </a:r>
            <a:r>
              <a:rPr lang="en-US" sz="2000" dirty="0"/>
              <a:t> D, Harry P. Lithium poisoning: the value of early digestive tract decontamination. </a:t>
            </a:r>
            <a:r>
              <a:rPr lang="en-US" sz="2000" dirty="0" err="1"/>
              <a:t>Clin</a:t>
            </a:r>
            <a:r>
              <a:rPr lang="en-US" sz="2000" dirty="0"/>
              <a:t> </a:t>
            </a:r>
            <a:r>
              <a:rPr lang="en-US" sz="2000" dirty="0" err="1"/>
              <a:t>Toxicol</a:t>
            </a:r>
            <a:r>
              <a:rPr lang="en-US" sz="2000" dirty="0"/>
              <a:t> (</a:t>
            </a:r>
            <a:r>
              <a:rPr lang="en-US" sz="2000" dirty="0" err="1"/>
              <a:t>Phila</a:t>
            </a:r>
            <a:r>
              <a:rPr lang="en-US" sz="2000" dirty="0"/>
              <a:t>). 2013 May. 51(4):243-8. [Medline</a:t>
            </a:r>
            <a:r>
              <a:rPr lang="ar-EG" sz="2000" dirty="0"/>
              <a:t>].</a:t>
            </a:r>
            <a:endParaRPr lang="en-US" sz="2000" dirty="0"/>
          </a:p>
          <a:p>
            <a:pPr lvl="0" algn="l" rtl="0"/>
            <a:r>
              <a:rPr lang="en-US" sz="2000" dirty="0"/>
              <a:t>Decker BS, Goldfarb DS, </a:t>
            </a:r>
            <a:r>
              <a:rPr lang="en-US" sz="2000" dirty="0" err="1"/>
              <a:t>Dargan</a:t>
            </a:r>
            <a:r>
              <a:rPr lang="en-US" sz="2000" dirty="0"/>
              <a:t> PI, Friesen M, </a:t>
            </a:r>
            <a:r>
              <a:rPr lang="en-US" sz="2000" dirty="0" err="1"/>
              <a:t>Gosselin</a:t>
            </a:r>
            <a:r>
              <a:rPr lang="en-US" sz="2000" dirty="0"/>
              <a:t> S, Hoffman RS, et al. Extracorporeal Treatment for Lithium Poisoning: Systematic Review and Recommendations from the EXTRIP Workgroup. </a:t>
            </a:r>
            <a:r>
              <a:rPr lang="en-US" sz="2000" dirty="0" err="1"/>
              <a:t>Clin</a:t>
            </a:r>
            <a:r>
              <a:rPr lang="en-US" sz="2000" dirty="0"/>
              <a:t> J Am </a:t>
            </a:r>
            <a:r>
              <a:rPr lang="en-US" sz="2000" dirty="0" err="1"/>
              <a:t>Soc</a:t>
            </a:r>
            <a:r>
              <a:rPr lang="en-US" sz="2000" dirty="0"/>
              <a:t> </a:t>
            </a:r>
            <a:r>
              <a:rPr lang="en-US" sz="2000" dirty="0" err="1"/>
              <a:t>Nephrol</a:t>
            </a:r>
            <a:r>
              <a:rPr lang="en-US" sz="2000" dirty="0"/>
              <a:t>. 2015 Jan 12. [Medline</a:t>
            </a:r>
            <a:r>
              <a:rPr lang="ar-EG" sz="2000" dirty="0"/>
              <a:t>].</a:t>
            </a:r>
            <a:endParaRPr lang="en-US" sz="2000" dirty="0"/>
          </a:p>
          <a:p>
            <a:pPr lvl="0" algn="l" rtl="0"/>
            <a:r>
              <a:rPr lang="en-US" sz="2000" dirty="0" err="1"/>
              <a:t>Menghini</a:t>
            </a:r>
            <a:r>
              <a:rPr lang="en-US" sz="2000" dirty="0"/>
              <a:t> VV, Albright RC Jr. Treatment of lithium intoxication with continuous </a:t>
            </a:r>
            <a:r>
              <a:rPr lang="en-US" sz="2000" dirty="0" err="1"/>
              <a:t>venovenous</a:t>
            </a:r>
            <a:r>
              <a:rPr lang="en-US" sz="2000" dirty="0"/>
              <a:t> </a:t>
            </a:r>
            <a:r>
              <a:rPr lang="en-US" sz="2000" dirty="0" err="1"/>
              <a:t>hemodiafiltration</a:t>
            </a:r>
            <a:r>
              <a:rPr lang="en-US" sz="2000" dirty="0"/>
              <a:t>. Am J Kidney Dis. 2000 Sep. 36(3):E21. [Medline</a:t>
            </a:r>
            <a:r>
              <a:rPr lang="ar-EG" sz="2000" dirty="0"/>
              <a:t>].</a:t>
            </a:r>
            <a:endParaRPr lang="en-US" sz="2000" dirty="0"/>
          </a:p>
          <a:p>
            <a:pPr lvl="0" algn="l" rtl="0"/>
            <a:r>
              <a:rPr lang="en-US" sz="2000" dirty="0"/>
              <a:t>van </a:t>
            </a:r>
            <a:r>
              <a:rPr lang="en-US" sz="2000" dirty="0" err="1"/>
              <a:t>Bommel</a:t>
            </a:r>
            <a:r>
              <a:rPr lang="en-US" sz="2000" dirty="0"/>
              <a:t> EF, </a:t>
            </a:r>
            <a:r>
              <a:rPr lang="en-US" sz="2000" dirty="0" err="1"/>
              <a:t>Kalmeijer</a:t>
            </a:r>
            <a:r>
              <a:rPr lang="en-US" sz="2000" dirty="0"/>
              <a:t> MD, </a:t>
            </a:r>
            <a:r>
              <a:rPr lang="en-US" sz="2000" dirty="0" err="1"/>
              <a:t>Ponssen</a:t>
            </a:r>
            <a:r>
              <a:rPr lang="en-US" sz="2000" dirty="0"/>
              <a:t> HH. Treatment of life-threatening lithium toxicity with high-volume continuous </a:t>
            </a:r>
            <a:r>
              <a:rPr lang="en-US" sz="2000" dirty="0" err="1"/>
              <a:t>venovenous</a:t>
            </a:r>
            <a:r>
              <a:rPr lang="en-US" sz="2000" dirty="0"/>
              <a:t> hemofiltration. Am J </a:t>
            </a:r>
            <a:r>
              <a:rPr lang="en-US" sz="2000" dirty="0" err="1"/>
              <a:t>Nephrol</a:t>
            </a:r>
            <a:r>
              <a:rPr lang="en-US" sz="2000" dirty="0"/>
              <a:t>. 2000 Sep-Oct. 20(5):408-11. [Medline</a:t>
            </a:r>
            <a:r>
              <a:rPr lang="ar-EG" sz="2000" dirty="0"/>
              <a:t>].</a:t>
            </a:r>
            <a:endParaRPr lang="en-US" sz="2000" dirty="0"/>
          </a:p>
        </p:txBody>
      </p:sp>
    </p:spTree>
    <p:extLst>
      <p:ext uri="{BB962C8B-B14F-4D97-AF65-F5344CB8AC3E}">
        <p14:creationId xmlns:p14="http://schemas.microsoft.com/office/powerpoint/2010/main" val="3857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8443" y="2367170"/>
            <a:ext cx="6361230"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dirty="0" smtClean="0">
                <a:ln/>
                <a:solidFill>
                  <a:srgbClr val="C00000"/>
                </a:solidFill>
                <a:effectLst/>
              </a:rPr>
              <a:t>Thank You</a:t>
            </a:r>
            <a:endParaRPr lang="en-US" sz="9600" b="1" cap="none" spc="0" dirty="0">
              <a:ln/>
              <a:solidFill>
                <a:srgbClr val="C00000"/>
              </a:solidFill>
              <a:effectLst/>
            </a:endParaRPr>
          </a:p>
        </p:txBody>
      </p:sp>
    </p:spTree>
    <p:extLst>
      <p:ext uri="{BB962C8B-B14F-4D97-AF65-F5344CB8AC3E}">
        <p14:creationId xmlns:p14="http://schemas.microsoft.com/office/powerpoint/2010/main" val="30018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77" y="116631"/>
            <a:ext cx="4762500" cy="66099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877" y="3356992"/>
            <a:ext cx="4044280" cy="33695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32656"/>
            <a:ext cx="2610371" cy="2657194"/>
          </a:xfrm>
          <a:prstGeom prst="rect">
            <a:avLst/>
          </a:prstGeom>
        </p:spPr>
      </p:pic>
    </p:spTree>
    <p:extLst>
      <p:ext uri="{BB962C8B-B14F-4D97-AF65-F5344CB8AC3E}">
        <p14:creationId xmlns:p14="http://schemas.microsoft.com/office/powerpoint/2010/main" val="2663407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645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191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55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782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209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948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2433678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2398390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2468142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13123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186" y="908720"/>
            <a:ext cx="8898310" cy="6309420"/>
          </a:xfrm>
          <a:prstGeom prst="rect">
            <a:avLst/>
          </a:prstGeom>
          <a:noFill/>
        </p:spPr>
        <p:txBody>
          <a:bodyPr wrap="square" rtlCol="0">
            <a:spAutoFit/>
          </a:bodyPr>
          <a:lstStyle/>
          <a:p>
            <a:pPr algn="l" rtl="0"/>
            <a:r>
              <a:rPr lang="en-US" sz="2400" dirty="0"/>
              <a:t>Lithium is commonly used as maintenance treatment of </a:t>
            </a:r>
            <a:r>
              <a:rPr lang="en-US" sz="2400" b="1" dirty="0">
                <a:solidFill>
                  <a:srgbClr val="FF0000"/>
                </a:solidFill>
              </a:rPr>
              <a:t>bipolar disorder</a:t>
            </a:r>
            <a:r>
              <a:rPr lang="en-US" sz="2400" dirty="0"/>
              <a:t>.</a:t>
            </a:r>
          </a:p>
          <a:p>
            <a:pPr algn="l" rtl="0"/>
            <a:endParaRPr lang="en-US" sz="2400" dirty="0"/>
          </a:p>
          <a:p>
            <a:pPr algn="l" rtl="0"/>
            <a:r>
              <a:rPr lang="en-US" sz="2400" dirty="0"/>
              <a:t>It has a relatively </a:t>
            </a:r>
            <a:r>
              <a:rPr lang="en-US" sz="2400" b="1" dirty="0">
                <a:solidFill>
                  <a:srgbClr val="0070C0"/>
                </a:solidFill>
              </a:rPr>
              <a:t>narrow therapeutic index </a:t>
            </a:r>
            <a:r>
              <a:rPr lang="en-US" sz="2400" dirty="0"/>
              <a:t>that predisposes patients on lithium maintenance treatment to poisoning with relatively minor changes in medications or health status. </a:t>
            </a:r>
            <a:endParaRPr lang="en-US" sz="2400" dirty="0" smtClean="0"/>
          </a:p>
          <a:p>
            <a:pPr algn="l" rtl="0"/>
            <a:endParaRPr lang="en-US" sz="2400" dirty="0"/>
          </a:p>
          <a:p>
            <a:pPr algn="l" rtl="0"/>
            <a:r>
              <a:rPr lang="en-US" sz="2400" dirty="0"/>
              <a:t>Clinically, the three main categories of lithium poisoning are as </a:t>
            </a:r>
            <a:r>
              <a:rPr lang="en-US" sz="2400" dirty="0" smtClean="0"/>
              <a:t>follows:</a:t>
            </a:r>
          </a:p>
          <a:p>
            <a:pPr algn="l" rtl="0"/>
            <a:endParaRPr lang="en-US" sz="2400" dirty="0"/>
          </a:p>
          <a:p>
            <a:pPr algn="l" rtl="0"/>
            <a:r>
              <a:rPr lang="en-US" sz="2400" b="1" dirty="0" smtClean="0">
                <a:solidFill>
                  <a:srgbClr val="FF0000"/>
                </a:solidFill>
              </a:rPr>
              <a:t>Acute</a:t>
            </a:r>
            <a:r>
              <a:rPr lang="en-US" sz="2400" dirty="0"/>
              <a:t> </a:t>
            </a:r>
            <a:r>
              <a:rPr lang="en-US" sz="2400" dirty="0" smtClean="0"/>
              <a:t>–  </a:t>
            </a:r>
            <a:r>
              <a:rPr lang="en-US" sz="2400" dirty="0"/>
              <a:t>predominantly gastrointestinal (GI</a:t>
            </a:r>
            <a:r>
              <a:rPr lang="en-US" sz="2400" dirty="0" smtClean="0"/>
              <a:t>)</a:t>
            </a:r>
          </a:p>
          <a:p>
            <a:pPr algn="l" rtl="0"/>
            <a:endParaRPr lang="en-US" sz="2400" dirty="0"/>
          </a:p>
          <a:p>
            <a:pPr algn="l"/>
            <a:r>
              <a:rPr lang="en-US" sz="2400" b="1" dirty="0">
                <a:solidFill>
                  <a:srgbClr val="FF0000"/>
                </a:solidFill>
              </a:rPr>
              <a:t>Acute-on-chronic</a:t>
            </a:r>
            <a:r>
              <a:rPr lang="en-US" sz="2400" dirty="0"/>
              <a:t> – Both GI and neurologic manifestations may be </a:t>
            </a:r>
            <a:r>
              <a:rPr lang="en-US" sz="2400" dirty="0" smtClean="0"/>
              <a:t>present</a:t>
            </a:r>
          </a:p>
          <a:p>
            <a:pPr algn="l"/>
            <a:r>
              <a:rPr lang="en-US" sz="2400" dirty="0" smtClean="0"/>
              <a:t> </a:t>
            </a:r>
            <a:endParaRPr lang="en-US" sz="2400" dirty="0"/>
          </a:p>
          <a:p>
            <a:pPr algn="l"/>
            <a:r>
              <a:rPr lang="en-US" sz="2400" b="1" dirty="0">
                <a:solidFill>
                  <a:srgbClr val="FF0000"/>
                </a:solidFill>
              </a:rPr>
              <a:t>Chronic</a:t>
            </a:r>
            <a:r>
              <a:rPr lang="en-US" sz="2400" dirty="0"/>
              <a:t> – Manifestations are primarily </a:t>
            </a:r>
            <a:r>
              <a:rPr lang="en-US" sz="2400" dirty="0" smtClean="0"/>
              <a:t>neurologic</a:t>
            </a:r>
            <a:r>
              <a:rPr lang="en-US" sz="2000" dirty="0" smtClean="0"/>
              <a:t> </a:t>
            </a:r>
            <a:endParaRPr lang="en-US" sz="2000" dirty="0"/>
          </a:p>
          <a:p>
            <a:pPr algn="l" rtl="0"/>
            <a:endParaRPr lang="en-US" sz="2000" dirty="0"/>
          </a:p>
        </p:txBody>
      </p:sp>
      <p:sp>
        <p:nvSpPr>
          <p:cNvPr id="2" name="Rectangle 1"/>
          <p:cNvSpPr/>
          <p:nvPr/>
        </p:nvSpPr>
        <p:spPr>
          <a:xfrm>
            <a:off x="360201" y="16296"/>
            <a:ext cx="3780202" cy="830997"/>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Background</a:t>
            </a:r>
          </a:p>
        </p:txBody>
      </p:sp>
    </p:spTree>
    <p:extLst>
      <p:ext uri="{BB962C8B-B14F-4D97-AF65-F5344CB8AC3E}">
        <p14:creationId xmlns:p14="http://schemas.microsoft.com/office/powerpoint/2010/main" val="3479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4022487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3166406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1742030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3354251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1673147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2692457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3308362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Tree>
    <p:extLst>
      <p:ext uri="{BB962C8B-B14F-4D97-AF65-F5344CB8AC3E}">
        <p14:creationId xmlns:p14="http://schemas.microsoft.com/office/powerpoint/2010/main" val="80027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42752"/>
            <a:ext cx="8703107" cy="5413374"/>
          </a:xfrm>
          <a:prstGeom prst="rect">
            <a:avLst/>
          </a:prstGeom>
        </p:spPr>
      </p:pic>
      <p:sp>
        <p:nvSpPr>
          <p:cNvPr id="2" name="Rectangle 1"/>
          <p:cNvSpPr/>
          <p:nvPr/>
        </p:nvSpPr>
        <p:spPr>
          <a:xfrm>
            <a:off x="899592" y="185929"/>
            <a:ext cx="7032694" cy="923330"/>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Mechanism of action</a:t>
            </a:r>
          </a:p>
        </p:txBody>
      </p:sp>
    </p:spTree>
    <p:extLst>
      <p:ext uri="{BB962C8B-B14F-4D97-AF65-F5344CB8AC3E}">
        <p14:creationId xmlns:p14="http://schemas.microsoft.com/office/powerpoint/2010/main" val="1990474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5993949" cy="923330"/>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Pathophysiology:</a:t>
            </a:r>
          </a:p>
        </p:txBody>
      </p:sp>
      <p:sp>
        <p:nvSpPr>
          <p:cNvPr id="3" name="TextBox 2"/>
          <p:cNvSpPr txBox="1"/>
          <p:nvPr/>
        </p:nvSpPr>
        <p:spPr>
          <a:xfrm>
            <a:off x="323528" y="1124744"/>
            <a:ext cx="8424936" cy="4893647"/>
          </a:xfrm>
          <a:prstGeom prst="rect">
            <a:avLst/>
          </a:prstGeom>
          <a:noFill/>
        </p:spPr>
        <p:txBody>
          <a:bodyPr wrap="square" rtlCol="1">
            <a:spAutoFit/>
          </a:bodyPr>
          <a:lstStyle/>
          <a:p>
            <a:pPr algn="l" rtl="0"/>
            <a:r>
              <a:rPr lang="en-US" sz="2400" b="1" i="1" dirty="0" smtClean="0">
                <a:solidFill>
                  <a:srgbClr val="FF0000"/>
                </a:solidFill>
              </a:rPr>
              <a:t>Target Organs:</a:t>
            </a:r>
            <a:endParaRPr lang="en-US" sz="2400" b="1" dirty="0" smtClean="0">
              <a:solidFill>
                <a:srgbClr val="FF0000"/>
              </a:solidFill>
            </a:endParaRPr>
          </a:p>
          <a:p>
            <a:pPr algn="l" rtl="0"/>
            <a:r>
              <a:rPr lang="en-US" sz="2400" b="1" dirty="0" smtClean="0">
                <a:solidFill>
                  <a:srgbClr val="0070C0"/>
                </a:solidFill>
              </a:rPr>
              <a:t>(CNS</a:t>
            </a:r>
            <a:r>
              <a:rPr lang="en-US" sz="2400" b="1" dirty="0">
                <a:solidFill>
                  <a:srgbClr val="0070C0"/>
                </a:solidFill>
              </a:rPr>
              <a:t>) </a:t>
            </a:r>
            <a:r>
              <a:rPr lang="en-US" sz="2400" dirty="0"/>
              <a:t>is the major organ system affected, although the renal, gastrointestinal (GI), endocrine, and cardiovascular (CV) systems also may be involved</a:t>
            </a:r>
            <a:r>
              <a:rPr lang="en-US" sz="2400" dirty="0" smtClean="0"/>
              <a:t>.</a:t>
            </a:r>
          </a:p>
          <a:p>
            <a:pPr algn="l" rtl="0"/>
            <a:endParaRPr lang="en-US" sz="2400" dirty="0"/>
          </a:p>
          <a:p>
            <a:pPr algn="l" rtl="0"/>
            <a:r>
              <a:rPr lang="en-US" sz="2400" b="1" i="1" dirty="0" smtClean="0">
                <a:solidFill>
                  <a:srgbClr val="FF0000"/>
                </a:solidFill>
              </a:rPr>
              <a:t>Format</a:t>
            </a:r>
            <a:r>
              <a:rPr lang="en-US" sz="2400" b="1" dirty="0" smtClean="0">
                <a:solidFill>
                  <a:srgbClr val="FF0000"/>
                </a:solidFill>
              </a:rPr>
              <a:t> :</a:t>
            </a:r>
            <a:endParaRPr lang="en-US" sz="2400" b="1" dirty="0">
              <a:solidFill>
                <a:srgbClr val="FF0000"/>
              </a:solidFill>
            </a:endParaRPr>
          </a:p>
          <a:p>
            <a:pPr algn="l" rtl="0"/>
            <a:r>
              <a:rPr lang="en-US" sz="2400" dirty="0" smtClean="0"/>
              <a:t>Only </a:t>
            </a:r>
            <a:r>
              <a:rPr lang="en-US" sz="2400" b="1" dirty="0" smtClean="0">
                <a:solidFill>
                  <a:srgbClr val="0070C0"/>
                </a:solidFill>
              </a:rPr>
              <a:t>Oral</a:t>
            </a:r>
            <a:r>
              <a:rPr lang="en-US" sz="2400" dirty="0" smtClean="0"/>
              <a:t> Form.</a:t>
            </a:r>
          </a:p>
          <a:p>
            <a:pPr algn="l" rtl="0"/>
            <a:endParaRPr lang="en-US" sz="2400" dirty="0"/>
          </a:p>
          <a:p>
            <a:pPr algn="l" rtl="0"/>
            <a:r>
              <a:rPr lang="en-US" sz="2400" b="1" i="1" dirty="0" smtClean="0">
                <a:solidFill>
                  <a:srgbClr val="FF0000"/>
                </a:solidFill>
              </a:rPr>
              <a:t>Absorption:</a:t>
            </a:r>
          </a:p>
          <a:p>
            <a:pPr algn="l" rtl="0"/>
            <a:r>
              <a:rPr lang="en-US" sz="2400" dirty="0" smtClean="0"/>
              <a:t>- Completely absorbed from </a:t>
            </a:r>
            <a:r>
              <a:rPr lang="en-US" sz="2400" b="1" dirty="0" smtClean="0">
                <a:solidFill>
                  <a:srgbClr val="0070C0"/>
                </a:solidFill>
              </a:rPr>
              <a:t>GIT</a:t>
            </a:r>
            <a:r>
              <a:rPr lang="en-US" sz="2400" dirty="0" smtClean="0"/>
              <a:t>. </a:t>
            </a:r>
            <a:endParaRPr lang="en-US" sz="2400" dirty="0"/>
          </a:p>
          <a:p>
            <a:pPr algn="l" rtl="0"/>
            <a:r>
              <a:rPr lang="en-US" sz="2400" dirty="0" smtClean="0"/>
              <a:t>- Peak </a:t>
            </a:r>
            <a:r>
              <a:rPr lang="en-US" sz="2400" dirty="0"/>
              <a:t>levels occur </a:t>
            </a:r>
            <a:r>
              <a:rPr lang="en-US" sz="2400" b="1" dirty="0">
                <a:solidFill>
                  <a:srgbClr val="0070C0"/>
                </a:solidFill>
              </a:rPr>
              <a:t>2-4 hours </a:t>
            </a:r>
            <a:r>
              <a:rPr lang="en-US" sz="2400" dirty="0" err="1"/>
              <a:t>postingestion</a:t>
            </a:r>
            <a:r>
              <a:rPr lang="en-US" sz="2400" dirty="0"/>
              <a:t>, although absorption can be much </a:t>
            </a:r>
            <a:r>
              <a:rPr lang="en-US" sz="2400" b="1" dirty="0">
                <a:solidFill>
                  <a:srgbClr val="0070C0"/>
                </a:solidFill>
              </a:rPr>
              <a:t>slower</a:t>
            </a:r>
            <a:r>
              <a:rPr lang="en-US" sz="2400" dirty="0"/>
              <a:t> in massive overdose or with ingestion of sustained-release preparations</a:t>
            </a:r>
          </a:p>
        </p:txBody>
      </p:sp>
    </p:spTree>
    <p:extLst>
      <p:ext uri="{BB962C8B-B14F-4D97-AF65-F5344CB8AC3E}">
        <p14:creationId xmlns:p14="http://schemas.microsoft.com/office/powerpoint/2010/main" val="128846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202" y="836712"/>
            <a:ext cx="8615286" cy="4893647"/>
          </a:xfrm>
          <a:prstGeom prst="rect">
            <a:avLst/>
          </a:prstGeom>
          <a:noFill/>
        </p:spPr>
        <p:txBody>
          <a:bodyPr wrap="square" rtlCol="1">
            <a:spAutoFit/>
          </a:bodyPr>
          <a:lstStyle/>
          <a:p>
            <a:pPr algn="l" rtl="0"/>
            <a:r>
              <a:rPr lang="en-US" sz="2400" b="1" i="1" dirty="0" smtClean="0">
                <a:solidFill>
                  <a:srgbClr val="FF0000"/>
                </a:solidFill>
              </a:rPr>
              <a:t>Transport </a:t>
            </a:r>
            <a:r>
              <a:rPr lang="en-US" sz="2400" b="1" dirty="0" smtClean="0">
                <a:solidFill>
                  <a:srgbClr val="FF0000"/>
                </a:solidFill>
              </a:rPr>
              <a:t>:</a:t>
            </a:r>
          </a:p>
          <a:p>
            <a:pPr algn="l" rtl="0"/>
            <a:r>
              <a:rPr lang="en-US" sz="2400" dirty="0" smtClean="0"/>
              <a:t>Lithium </a:t>
            </a:r>
            <a:r>
              <a:rPr lang="en-US" sz="2400" dirty="0"/>
              <a:t>is minimally </a:t>
            </a:r>
            <a:r>
              <a:rPr lang="en-US" sz="2400" b="1" dirty="0">
                <a:solidFill>
                  <a:srgbClr val="0070C0"/>
                </a:solidFill>
              </a:rPr>
              <a:t>protein bound </a:t>
            </a:r>
            <a:r>
              <a:rPr lang="en-US" sz="2400" dirty="0"/>
              <a:t>(&lt; 10</a:t>
            </a:r>
            <a:r>
              <a:rPr lang="en-US" sz="2400" dirty="0" smtClean="0"/>
              <a:t>%)</a:t>
            </a:r>
          </a:p>
          <a:p>
            <a:pPr algn="l" rtl="0"/>
            <a:endParaRPr lang="en-US" sz="2400" dirty="0" smtClean="0"/>
          </a:p>
          <a:p>
            <a:pPr algn="l" rtl="0"/>
            <a:r>
              <a:rPr lang="en-US" sz="2400" b="1" i="1" dirty="0" smtClean="0">
                <a:solidFill>
                  <a:srgbClr val="FF0000"/>
                </a:solidFill>
              </a:rPr>
              <a:t>Dose</a:t>
            </a:r>
            <a:r>
              <a:rPr lang="en-US" sz="2400" b="1" dirty="0" smtClean="0">
                <a:solidFill>
                  <a:srgbClr val="FF0000"/>
                </a:solidFill>
              </a:rPr>
              <a:t>:</a:t>
            </a:r>
          </a:p>
          <a:p>
            <a:pPr algn="l" rtl="0"/>
            <a:r>
              <a:rPr lang="en-US" sz="2400" dirty="0" smtClean="0"/>
              <a:t>The </a:t>
            </a:r>
            <a:r>
              <a:rPr lang="en-US" sz="2400" dirty="0"/>
              <a:t>therapeutic dose is </a:t>
            </a:r>
            <a:r>
              <a:rPr lang="en-US" sz="2400" b="1" dirty="0">
                <a:solidFill>
                  <a:srgbClr val="0070C0"/>
                </a:solidFill>
              </a:rPr>
              <a:t>300-2700 mg/d</a:t>
            </a:r>
            <a:r>
              <a:rPr lang="en-US" sz="2400" dirty="0"/>
              <a:t> with desired serum levels of </a:t>
            </a:r>
            <a:r>
              <a:rPr lang="en-US" sz="2400" b="1" dirty="0">
                <a:solidFill>
                  <a:srgbClr val="0070C0"/>
                </a:solidFill>
              </a:rPr>
              <a:t>0.6-1.2 </a:t>
            </a:r>
            <a:r>
              <a:rPr lang="en-US" sz="2400" b="1" dirty="0" err="1">
                <a:solidFill>
                  <a:srgbClr val="0070C0"/>
                </a:solidFill>
              </a:rPr>
              <a:t>mEq</a:t>
            </a:r>
            <a:r>
              <a:rPr lang="en-US" sz="2400" b="1" dirty="0">
                <a:solidFill>
                  <a:srgbClr val="0070C0"/>
                </a:solidFill>
              </a:rPr>
              <a:t>/L</a:t>
            </a:r>
            <a:r>
              <a:rPr lang="en-US" sz="2400" dirty="0" smtClean="0"/>
              <a:t>.</a:t>
            </a:r>
          </a:p>
          <a:p>
            <a:pPr algn="l" rtl="0"/>
            <a:endParaRPr lang="en-US" sz="2400" dirty="0"/>
          </a:p>
          <a:p>
            <a:pPr algn="l" rtl="0"/>
            <a:r>
              <a:rPr lang="en-US" sz="2400" b="1" i="1" dirty="0" smtClean="0">
                <a:solidFill>
                  <a:srgbClr val="FF0000"/>
                </a:solidFill>
              </a:rPr>
              <a:t>Tablets :</a:t>
            </a:r>
            <a:r>
              <a:rPr lang="en-US" sz="2400" dirty="0" smtClean="0"/>
              <a:t> 150 mg    300 mg    600mg</a:t>
            </a:r>
          </a:p>
          <a:p>
            <a:pPr algn="l" rtl="0"/>
            <a:endParaRPr lang="en-US" sz="2400" dirty="0"/>
          </a:p>
          <a:p>
            <a:pPr algn="l" rtl="0"/>
            <a:endParaRPr lang="en-US" sz="2400" dirty="0"/>
          </a:p>
          <a:p>
            <a:pPr algn="l" rtl="0"/>
            <a:endParaRPr lang="ar-EG" sz="2400" b="1" dirty="0">
              <a:solidFill>
                <a:srgbClr val="0070C0"/>
              </a:solidFill>
            </a:endParaRPr>
          </a:p>
          <a:p>
            <a:pPr algn="l" rtl="0"/>
            <a:endParaRPr lang="en-US" sz="2400" dirty="0" smtClean="0"/>
          </a:p>
          <a:p>
            <a:pPr algn="l" rtl="0"/>
            <a:endParaRPr lang="en-US" sz="2400" dirty="0"/>
          </a:p>
        </p:txBody>
      </p:sp>
      <p:sp>
        <p:nvSpPr>
          <p:cNvPr id="4" name="Rectangle 3"/>
          <p:cNvSpPr/>
          <p:nvPr/>
        </p:nvSpPr>
        <p:spPr>
          <a:xfrm>
            <a:off x="349202" y="152543"/>
            <a:ext cx="8520281" cy="584775"/>
          </a:xfrm>
          <a:prstGeom prst="rect">
            <a:avLst/>
          </a:prstGeom>
          <a:solidFill>
            <a:srgbClr val="002060"/>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rPr>
              <a:t>Pharmacokinetics and Pharmacodynamics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7709" y="3501008"/>
            <a:ext cx="2903438" cy="320585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035425"/>
            <a:ext cx="3760787"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129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2103</TotalTime>
  <Words>2621</Words>
  <Application>Microsoft Office PowerPoint</Application>
  <PresentationFormat>On-screen Show (4:3)</PresentationFormat>
  <Paragraphs>236</Paragraphs>
  <Slides>67</Slides>
  <Notes>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101</cp:revision>
  <dcterms:created xsi:type="dcterms:W3CDTF">2018-01-26T16:15:09Z</dcterms:created>
  <dcterms:modified xsi:type="dcterms:W3CDTF">2018-02-04T01:09:42Z</dcterms:modified>
</cp:coreProperties>
</file>